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33"/>
  </p:notesMasterIdLst>
  <p:handoutMasterIdLst>
    <p:handoutMasterId r:id="rId34"/>
  </p:handoutMasterIdLst>
  <p:sldIdLst>
    <p:sldId id="373" r:id="rId5"/>
    <p:sldId id="659" r:id="rId6"/>
    <p:sldId id="653" r:id="rId7"/>
    <p:sldId id="654" r:id="rId8"/>
    <p:sldId id="656" r:id="rId9"/>
    <p:sldId id="663" r:id="rId10"/>
    <p:sldId id="657" r:id="rId11"/>
    <p:sldId id="658" r:id="rId12"/>
    <p:sldId id="664" r:id="rId13"/>
    <p:sldId id="383" r:id="rId14"/>
    <p:sldId id="384" r:id="rId15"/>
    <p:sldId id="385" r:id="rId16"/>
    <p:sldId id="389" r:id="rId17"/>
    <p:sldId id="386" r:id="rId18"/>
    <p:sldId id="387" r:id="rId19"/>
    <p:sldId id="388" r:id="rId20"/>
    <p:sldId id="430" r:id="rId21"/>
    <p:sldId id="392" r:id="rId22"/>
    <p:sldId id="393" r:id="rId23"/>
    <p:sldId id="394" r:id="rId24"/>
    <p:sldId id="395" r:id="rId25"/>
    <p:sldId id="398" r:id="rId26"/>
    <p:sldId id="399" r:id="rId27"/>
    <p:sldId id="660" r:id="rId28"/>
    <p:sldId id="662" r:id="rId29"/>
    <p:sldId id="661" r:id="rId30"/>
    <p:sldId id="278" r:id="rId31"/>
    <p:sldId id="368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D5ABB26-0587-4C30-8999-92F81FD0307C}">
  <a:tblStyle styleId="{539DC7DE-C913-414B-8FE4-B8EEFB8BD690}" styleName="U.S. Army">
    <a:wholeTbl>
      <a:tcTxStyle>
        <a:fontRef idx="minor"/>
        <a:schemeClr val="tx1"/>
      </a:tcTxStyle>
      <a:tcStyle>
        <a:tcBdr>
          <a:left>
            <a:ln w="12700">
              <a:solidFill>
                <a:schemeClr val="tx1"/>
              </a:solidFill>
            </a:ln>
          </a:left>
          <a:right>
            <a:ln w="12700">
              <a:solidFill>
                <a:schemeClr val="tx1"/>
              </a:solidFill>
            </a:ln>
          </a:right>
          <a:top>
            <a:ln w="12700">
              <a:solidFill>
                <a:schemeClr val="tx1"/>
              </a:solidFill>
            </a:ln>
          </a:top>
          <a:bottom>
            <a:ln w="12700">
              <a:solidFill>
                <a:schemeClr val="tx1"/>
              </a:solidFill>
            </a:ln>
          </a:bottom>
          <a:insideH>
            <a:ln w="12700">
              <a:solidFill>
                <a:schemeClr val="tx1"/>
              </a:solidFill>
            </a:ln>
          </a:insideH>
          <a:insideV>
            <a:ln w="12700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noFill/>
        </a:fill>
      </a:tcStyle>
    </a:band1H>
    <a:band2H>
      <a:tcTxStyle>
        <a:fontRef idx="minor"/>
        <a:srgbClr val="221F20"/>
      </a:tcTxStyle>
      <a:tcStyle>
        <a:tcBdr/>
        <a:fill>
          <a:solidFill>
            <a:srgbClr val="D5D5D7"/>
          </a:solidFill>
        </a:fill>
      </a:tcStyle>
    </a:band2H>
    <a:band1V>
      <a:tcStyle>
        <a:tcBdr/>
        <a:fill>
          <a:noFill/>
        </a:fill>
      </a:tcStyle>
    </a:band1V>
    <a:band2V>
      <a:tcTxStyle>
        <a:fontRef idx="minor"/>
        <a:srgbClr val="221F20"/>
      </a:tcTxStyle>
      <a:tcStyle>
        <a:tcBdr/>
        <a:fill>
          <a:solidFill>
            <a:srgbClr val="D5D5D7"/>
          </a:solidFill>
        </a:fill>
      </a:tcStyle>
    </a:band2V>
    <a:lastCol>
      <a:tcTxStyle b="on">
        <a:fontRef idx="minor"/>
        <a:schemeClr val="tx1"/>
      </a:tcTxStyle>
      <a:tcStyle>
        <a:tcBdr/>
      </a:tcStyle>
    </a:lastCol>
    <a:firstCol>
      <a:tcTxStyle b="on">
        <a:fontRef idx="minor"/>
        <a:schemeClr val="tx1"/>
      </a:tcTxStyle>
      <a:tcStyle>
        <a:tcBdr/>
      </a:tcStyle>
    </a:firstCol>
    <a:lastRow>
      <a:tcTxStyle b="on">
        <a:fontRef idx="minor"/>
        <a:schemeClr val="tx1"/>
      </a:tcTxStyle>
      <a:tcStyle>
        <a:tcBdr>
          <a:top>
            <a:ln w="25400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>
        <a:fontRef idx="minor"/>
        <a:schemeClr val="bg2"/>
      </a:tcTxStyle>
      <a:tcStyle>
        <a:tcBdr/>
        <a:fill>
          <a:solidFill>
            <a:schemeClr val="tx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89225" autoAdjust="0"/>
  </p:normalViewPr>
  <p:slideViewPr>
    <p:cSldViewPr snapToGrid="0" showGuides="1">
      <p:cViewPr varScale="1">
        <p:scale>
          <a:sx n="97" d="100"/>
          <a:sy n="97" d="100"/>
        </p:scale>
        <p:origin x="1110" y="84"/>
      </p:cViewPr>
      <p:guideLst/>
    </p:cSldViewPr>
  </p:slideViewPr>
  <p:outlineViewPr>
    <p:cViewPr>
      <p:scale>
        <a:sx n="33" d="100"/>
        <a:sy n="33" d="100"/>
      </p:scale>
      <p:origin x="0" y="-137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3120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yatt, John S CIV USARMY DEVCOM (USA)" userId="577c8b69-ac6f-414e-939b-f071b40cceaf" providerId="ADAL" clId="{720C58A0-107F-47AA-836F-25BA63BBA53B}"/>
    <pc:docChg chg="undo redo custSel addSld delSld modSld sldOrd">
      <pc:chgData name="Hyatt, John S CIV USARMY DEVCOM (USA)" userId="577c8b69-ac6f-414e-939b-f071b40cceaf" providerId="ADAL" clId="{720C58A0-107F-47AA-836F-25BA63BBA53B}" dt="2026-10-07T16:20:41.005" v="10594" actId="20577"/>
      <pc:docMkLst>
        <pc:docMk/>
      </pc:docMkLst>
      <pc:sldChg chg="modSp mod">
        <pc:chgData name="Hyatt, John S CIV USARMY DEVCOM (USA)" userId="577c8b69-ac6f-414e-939b-f071b40cceaf" providerId="ADAL" clId="{720C58A0-107F-47AA-836F-25BA63BBA53B}" dt="2026-10-07T16:20:41.005" v="10594" actId="20577"/>
        <pc:sldMkLst>
          <pc:docMk/>
          <pc:sldMk cId="2810904689" sldId="373"/>
        </pc:sldMkLst>
        <pc:spChg chg="mod">
          <ac:chgData name="Hyatt, John S CIV USARMY DEVCOM (USA)" userId="577c8b69-ac6f-414e-939b-f071b40cceaf" providerId="ADAL" clId="{720C58A0-107F-47AA-836F-25BA63BBA53B}" dt="2026-10-07T16:20:41.005" v="10594" actId="20577"/>
          <ac:spMkLst>
            <pc:docMk/>
            <pc:sldMk cId="2810904689" sldId="373"/>
            <ac:spMk id="95" creationId="{1EAC2BA4-6472-A8C6-862F-C5719E65FB52}"/>
          </ac:spMkLst>
        </pc:spChg>
      </pc:sldChg>
      <pc:sldChg chg="addSp delSp modSp new mod ord">
        <pc:chgData name="Hyatt, John S CIV USARMY DEVCOM (USA)" userId="577c8b69-ac6f-414e-939b-f071b40cceaf" providerId="ADAL" clId="{720C58A0-107F-47AA-836F-25BA63BBA53B}" dt="2026-09-24T14:41:56.347" v="7340" actId="20577"/>
        <pc:sldMkLst>
          <pc:docMk/>
          <pc:sldMk cId="45986655" sldId="398"/>
        </pc:sldMkLst>
        <pc:spChg chg="add mod">
          <ac:chgData name="Hyatt, John S CIV USARMY DEVCOM (USA)" userId="577c8b69-ac6f-414e-939b-f071b40cceaf" providerId="ADAL" clId="{720C58A0-107F-47AA-836F-25BA63BBA53B}" dt="2026-09-24T14:41:56.347" v="7340" actId="20577"/>
          <ac:spMkLst>
            <pc:docMk/>
            <pc:sldMk cId="45986655" sldId="398"/>
            <ac:spMk id="122" creationId="{2A093D74-EBA4-E309-EC67-DA1DA4E4F180}"/>
          </ac:spMkLst>
        </pc:spChg>
      </pc:sldChg>
      <pc:sldChg chg="addSp delSp modSp add mod ord">
        <pc:chgData name="Hyatt, John S CIV USARMY DEVCOM (USA)" userId="577c8b69-ac6f-414e-939b-f071b40cceaf" providerId="ADAL" clId="{720C58A0-107F-47AA-836F-25BA63BBA53B}" dt="2026-09-24T18:25:51.478" v="10583" actId="20577"/>
        <pc:sldMkLst>
          <pc:docMk/>
          <pc:sldMk cId="4108171410" sldId="399"/>
        </pc:sldMkLst>
        <pc:spChg chg="add mod">
          <ac:chgData name="Hyatt, John S CIV USARMY DEVCOM (USA)" userId="577c8b69-ac6f-414e-939b-f071b40cceaf" providerId="ADAL" clId="{720C58A0-107F-47AA-836F-25BA63BBA53B}" dt="2026-09-24T18:25:51.478" v="10583" actId="20577"/>
          <ac:spMkLst>
            <pc:docMk/>
            <pc:sldMk cId="4108171410" sldId="399"/>
            <ac:spMk id="2" creationId="{9A1A00E1-15E8-F9E6-2B2A-072372A666CB}"/>
          </ac:spMkLst>
        </pc:spChg>
      </pc:sldChg>
      <pc:sldChg chg="modSp add mod">
        <pc:chgData name="Hyatt, John S CIV USARMY DEVCOM (USA)" userId="577c8b69-ac6f-414e-939b-f071b40cceaf" providerId="ADAL" clId="{720C58A0-107F-47AA-836F-25BA63BBA53B}" dt="2026-09-24T18:21:29.577" v="10469" actId="20577"/>
        <pc:sldMkLst>
          <pc:docMk/>
          <pc:sldMk cId="1663695348" sldId="654"/>
        </pc:sldMkLst>
        <pc:spChg chg="mod">
          <ac:chgData name="Hyatt, John S CIV USARMY DEVCOM (USA)" userId="577c8b69-ac6f-414e-939b-f071b40cceaf" providerId="ADAL" clId="{720C58A0-107F-47AA-836F-25BA63BBA53B}" dt="2026-09-24T18:21:29.577" v="10469" actId="20577"/>
          <ac:spMkLst>
            <pc:docMk/>
            <pc:sldMk cId="1663695348" sldId="654"/>
            <ac:spMk id="3" creationId="{3D422AE6-7596-5026-866C-544F91BFC9DC}"/>
          </ac:spMkLst>
        </pc:spChg>
      </pc:sldChg>
      <pc:sldChg chg="modSp add mod modNotesTx">
        <pc:chgData name="Hyatt, John S CIV USARMY DEVCOM (USA)" userId="577c8b69-ac6f-414e-939b-f071b40cceaf" providerId="ADAL" clId="{720C58A0-107F-47AA-836F-25BA63BBA53B}" dt="2026-09-24T18:24:39.126" v="10570" actId="20577"/>
        <pc:sldMkLst>
          <pc:docMk/>
          <pc:sldMk cId="1205581982" sldId="658"/>
        </pc:sldMkLst>
        <pc:spChg chg="mod">
          <ac:chgData name="Hyatt, John S CIV USARMY DEVCOM (USA)" userId="577c8b69-ac6f-414e-939b-f071b40cceaf" providerId="ADAL" clId="{720C58A0-107F-47AA-836F-25BA63BBA53B}" dt="2026-09-24T18:24:39.126" v="10570" actId="20577"/>
          <ac:spMkLst>
            <pc:docMk/>
            <pc:sldMk cId="1205581982" sldId="658"/>
            <ac:spMk id="3" creationId="{42160752-693B-8F5A-7E67-B503CF69764F}"/>
          </ac:spMkLst>
        </pc:spChg>
      </pc:sldChg>
      <pc:sldChg chg="modSp add mod ord modNotesTx">
        <pc:chgData name="Hyatt, John S CIV USARMY DEVCOM (USA)" userId="577c8b69-ac6f-414e-939b-f071b40cceaf" providerId="ADAL" clId="{720C58A0-107F-47AA-836F-25BA63BBA53B}" dt="2026-09-24T16:24:00.421" v="9829" actId="20577"/>
        <pc:sldMkLst>
          <pc:docMk/>
          <pc:sldMk cId="1973556726" sldId="659"/>
        </pc:sldMkLst>
        <pc:spChg chg="mod">
          <ac:chgData name="Hyatt, John S CIV USARMY DEVCOM (USA)" userId="577c8b69-ac6f-414e-939b-f071b40cceaf" providerId="ADAL" clId="{720C58A0-107F-47AA-836F-25BA63BBA53B}" dt="2026-09-24T16:24:00.421" v="9829" actId="20577"/>
          <ac:spMkLst>
            <pc:docMk/>
            <pc:sldMk cId="1973556726" sldId="659"/>
            <ac:spMk id="3" creationId="{4EACDA36-A1DD-12AA-A4E1-16332B96D5DC}"/>
          </ac:spMkLst>
        </pc:spChg>
      </pc:sldChg>
      <pc:sldChg chg="modSp add mod modNotesTx">
        <pc:chgData name="Hyatt, John S CIV USARMY DEVCOM (USA)" userId="577c8b69-ac6f-414e-939b-f071b40cceaf" providerId="ADAL" clId="{720C58A0-107F-47AA-836F-25BA63BBA53B}" dt="2026-09-24T15:52:27.021" v="8234" actId="20577"/>
        <pc:sldMkLst>
          <pc:docMk/>
          <pc:sldMk cId="2353153853" sldId="660"/>
        </pc:sldMkLst>
        <pc:spChg chg="mod">
          <ac:chgData name="Hyatt, John S CIV USARMY DEVCOM (USA)" userId="577c8b69-ac6f-414e-939b-f071b40cceaf" providerId="ADAL" clId="{720C58A0-107F-47AA-836F-25BA63BBA53B}" dt="2026-09-24T15:52:27.021" v="8234" actId="20577"/>
          <ac:spMkLst>
            <pc:docMk/>
            <pc:sldMk cId="2353153853" sldId="660"/>
            <ac:spMk id="3" creationId="{2A20B6A0-9086-23F6-A7BE-6013C19B881C}"/>
          </ac:spMkLst>
        </pc:spChg>
      </pc:sldChg>
      <pc:sldChg chg="modSp add mod">
        <pc:chgData name="Hyatt, John S CIV USARMY DEVCOM (USA)" userId="577c8b69-ac6f-414e-939b-f071b40cceaf" providerId="ADAL" clId="{720C58A0-107F-47AA-836F-25BA63BBA53B}" dt="2026-09-24T16:17:52.582" v="9584" actId="6549"/>
        <pc:sldMkLst>
          <pc:docMk/>
          <pc:sldMk cId="1697794007" sldId="661"/>
        </pc:sldMkLst>
        <pc:spChg chg="mod">
          <ac:chgData name="Hyatt, John S CIV USARMY DEVCOM (USA)" userId="577c8b69-ac6f-414e-939b-f071b40cceaf" providerId="ADAL" clId="{720C58A0-107F-47AA-836F-25BA63BBA53B}" dt="2026-09-24T16:12:55.275" v="9262" actId="20577"/>
          <ac:spMkLst>
            <pc:docMk/>
            <pc:sldMk cId="1697794007" sldId="661"/>
            <ac:spMk id="2" creationId="{A0074925-B030-21A9-008E-6155F05049A1}"/>
          </ac:spMkLst>
        </pc:spChg>
        <pc:spChg chg="mod">
          <ac:chgData name="Hyatt, John S CIV USARMY DEVCOM (USA)" userId="577c8b69-ac6f-414e-939b-f071b40cceaf" providerId="ADAL" clId="{720C58A0-107F-47AA-836F-25BA63BBA53B}" dt="2026-09-24T16:17:52.582" v="9584" actId="6549"/>
          <ac:spMkLst>
            <pc:docMk/>
            <pc:sldMk cId="1697794007" sldId="661"/>
            <ac:spMk id="3" creationId="{22EBD1ED-07BA-7458-58B1-C6CF2155F19D}"/>
          </ac:spMkLst>
        </pc:spChg>
      </pc:sldChg>
      <pc:sldChg chg="modSp add mod">
        <pc:chgData name="Hyatt, John S CIV USARMY DEVCOM (USA)" userId="577c8b69-ac6f-414e-939b-f071b40cceaf" providerId="ADAL" clId="{720C58A0-107F-47AA-836F-25BA63BBA53B}" dt="2026-09-24T15:57:58.371" v="8587" actId="20577"/>
        <pc:sldMkLst>
          <pc:docMk/>
          <pc:sldMk cId="617278391" sldId="662"/>
        </pc:sldMkLst>
        <pc:spChg chg="mod">
          <ac:chgData name="Hyatt, John S CIV USARMY DEVCOM (USA)" userId="577c8b69-ac6f-414e-939b-f071b40cceaf" providerId="ADAL" clId="{720C58A0-107F-47AA-836F-25BA63BBA53B}" dt="2026-09-24T15:57:58.371" v="8587" actId="20577"/>
          <ac:spMkLst>
            <pc:docMk/>
            <pc:sldMk cId="617278391" sldId="662"/>
            <ac:spMk id="3" creationId="{2D30E3DA-3E09-74F6-49F0-A8F2B3B13DC4}"/>
          </ac:spMkLst>
        </pc:spChg>
      </pc:sldChg>
      <pc:sldChg chg="modSp add mod modNotesTx">
        <pc:chgData name="Hyatt, John S CIV USARMY DEVCOM (USA)" userId="577c8b69-ac6f-414e-939b-f071b40cceaf" providerId="ADAL" clId="{720C58A0-107F-47AA-836F-25BA63BBA53B}" dt="2026-09-24T16:21:22.593" v="9828" actId="20577"/>
        <pc:sldMkLst>
          <pc:docMk/>
          <pc:sldMk cId="449656151" sldId="663"/>
        </pc:sldMkLst>
        <pc:spChg chg="mod">
          <ac:chgData name="Hyatt, John S CIV USARMY DEVCOM (USA)" userId="577c8b69-ac6f-414e-939b-f071b40cceaf" providerId="ADAL" clId="{720C58A0-107F-47AA-836F-25BA63BBA53B}" dt="2026-09-24T16:20:10.546" v="9606" actId="20577"/>
          <ac:spMkLst>
            <pc:docMk/>
            <pc:sldMk cId="449656151" sldId="663"/>
            <ac:spMk id="2" creationId="{CC12755C-AA31-3EF4-89AC-97B0B413B5CC}"/>
          </ac:spMkLst>
        </pc:spChg>
        <pc:spChg chg="mod">
          <ac:chgData name="Hyatt, John S CIV USARMY DEVCOM (USA)" userId="577c8b69-ac6f-414e-939b-f071b40cceaf" providerId="ADAL" clId="{720C58A0-107F-47AA-836F-25BA63BBA53B}" dt="2026-09-24T16:21:22.593" v="9828" actId="20577"/>
          <ac:spMkLst>
            <pc:docMk/>
            <pc:sldMk cId="449656151" sldId="663"/>
            <ac:spMk id="3" creationId="{C5F769DE-CF5B-E9EB-FAA9-0F38DD21DE79}"/>
          </ac:spMkLst>
        </pc:spChg>
      </pc:sldChg>
      <pc:sldChg chg="modSp add mod modNotesTx">
        <pc:chgData name="Hyatt, John S CIV USARMY DEVCOM (USA)" userId="577c8b69-ac6f-414e-939b-f071b40cceaf" providerId="ADAL" clId="{720C58A0-107F-47AA-836F-25BA63BBA53B}" dt="2026-09-24T16:35:09.656" v="10330" actId="20577"/>
        <pc:sldMkLst>
          <pc:docMk/>
          <pc:sldMk cId="3812570633" sldId="664"/>
        </pc:sldMkLst>
        <pc:spChg chg="mod">
          <ac:chgData name="Hyatt, John S CIV USARMY DEVCOM (USA)" userId="577c8b69-ac6f-414e-939b-f071b40cceaf" providerId="ADAL" clId="{720C58A0-107F-47AA-836F-25BA63BBA53B}" dt="2026-09-24T16:30:23.157" v="9858" actId="20577"/>
          <ac:spMkLst>
            <pc:docMk/>
            <pc:sldMk cId="3812570633" sldId="664"/>
            <ac:spMk id="2" creationId="{03CAE9EB-53A9-A969-A618-A39C2FA28C86}"/>
          </ac:spMkLst>
        </pc:spChg>
        <pc:spChg chg="mod">
          <ac:chgData name="Hyatt, John S CIV USARMY DEVCOM (USA)" userId="577c8b69-ac6f-414e-939b-f071b40cceaf" providerId="ADAL" clId="{720C58A0-107F-47AA-836F-25BA63BBA53B}" dt="2026-09-24T16:34:59.773" v="10329" actId="20577"/>
          <ac:spMkLst>
            <pc:docMk/>
            <pc:sldMk cId="3812570633" sldId="664"/>
            <ac:spMk id="3" creationId="{9F134AF2-A7A0-6044-D783-3D9084DDBEF2}"/>
          </ac:spMkLst>
        </pc:spChg>
      </pc:sldChg>
      <pc:sldMasterChg chg="delSldLayout">
        <pc:chgData name="Hyatt, John S CIV USARMY DEVCOM (USA)" userId="577c8b69-ac6f-414e-939b-f071b40cceaf" providerId="ADAL" clId="{720C58A0-107F-47AA-836F-25BA63BBA53B}" dt="2026-09-24T16:37:01.795" v="10331" actId="47"/>
        <pc:sldMasterMkLst>
          <pc:docMk/>
          <pc:sldMasterMk cId="2530643548" sldId="2147483660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D5FD40-329B-B51A-B969-25C0FCC874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B95F99-4EBA-6581-1DE7-75BE3A03AA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A5FE44-C727-4B44-AC35-D47522042F47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D4EE63-BACC-BB25-9D5E-06ED25633D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684ACE-71D3-B814-49CB-07A42B382D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D381B-BC01-6545-81F8-8797C0846F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63770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3DACA9-C708-FB41-A6FA-3D94FFC8E73D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5E666-0780-B84F-93A5-9513831C51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071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82880" indent="-182880" algn="l" defTabSz="914400" rtl="0" eaLnBrk="1" latinLnBrk="0" hangingPunct="1">
      <a:buFont typeface="Arial" panose="020B0604020202020204" pitchFamily="34" charset="0"/>
      <a:buChar char="▪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6576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54864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73152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91440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09728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28016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146304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1645920" indent="-182880" algn="l" defTabSz="914400" rtl="0" eaLnBrk="1" latinLnBrk="0" hangingPunct="1">
      <a:buFont typeface="Arial" panose="020B0604020202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C54B2-6C3B-AADF-8AC4-4EFF564E2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5E20C1-710A-C8ED-3234-B24356090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C92B4D-1E3B-0D3D-A462-42704A9228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39ACD-5C87-2989-D5E2-BFEA837A83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56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PhD in soft condensed matter, light/neutron scattering – not very remarkable/interesting</a:t>
            </a:r>
          </a:p>
          <a:p>
            <a:r>
              <a:rPr lang="en-US" dirty="0"/>
              <a:t>Hired to do X-ray scattering at ARL – not very exciting</a:t>
            </a:r>
          </a:p>
          <a:p>
            <a:r>
              <a:rPr lang="en-US" dirty="0"/>
              <a:t>	Guy quit the next day</a:t>
            </a:r>
          </a:p>
          <a:p>
            <a:r>
              <a:rPr lang="en-US" dirty="0"/>
              <a:t>Thrown into newly-formed ML team (remember, this was 2017)</a:t>
            </a:r>
          </a:p>
          <a:p>
            <a:r>
              <a:rPr lang="en-US" dirty="0"/>
              <a:t>	Had to learn about ML from scratch – took about a year</a:t>
            </a:r>
          </a:p>
          <a:p>
            <a:r>
              <a:rPr lang="en-US" dirty="0"/>
              <a:t>At the time there was no plan for the Army to adopt AI</a:t>
            </a:r>
          </a:p>
          <a:p>
            <a:r>
              <a:rPr lang="en-US" dirty="0"/>
              <a:t>	No funding – no resources – low-priority</a:t>
            </a:r>
          </a:p>
          <a:p>
            <a:r>
              <a:rPr lang="en-US" dirty="0"/>
              <a:t>	SCOUT – no multiple GPU training, no data storage</a:t>
            </a:r>
          </a:p>
          <a:p>
            <a:r>
              <a:rPr lang="en-US" dirty="0"/>
              <a:t>	Couldn’t even train on CIFAR-10</a:t>
            </a:r>
          </a:p>
          <a:p>
            <a:r>
              <a:rPr lang="en-US" dirty="0"/>
              <a:t>	Spent ~3 years waging a hopeless battle for more compute resources – afaik of ~17 teams at ARL doing anything ML-related, only Manny had a couple scraped-together GPUs</a:t>
            </a:r>
          </a:p>
          <a:p>
            <a:r>
              <a:rPr lang="en-US" dirty="0"/>
              <a:t>Nevertheless we did know what we were doing – outperformed ~80 companies (including Intel) in Radio Signal Classification Challenge (CNN/</a:t>
            </a:r>
            <a:r>
              <a:rPr lang="en-US" dirty="0" err="1"/>
              <a:t>ResNet</a:t>
            </a:r>
            <a:r>
              <a:rPr lang="en-US" dirty="0"/>
              <a:t> + Data Augmentation)</a:t>
            </a:r>
          </a:p>
          <a:p>
            <a:r>
              <a:rPr lang="en-US" dirty="0"/>
              <a:t>	However, work products were meaningless – responses to impossible asks, constantly being redirected and </a:t>
            </a:r>
            <a:r>
              <a:rPr lang="en-US" dirty="0" err="1"/>
              <a:t>reorged</a:t>
            </a:r>
            <a:r>
              <a:rPr lang="en-US" dirty="0"/>
              <a:t>, etc.</a:t>
            </a:r>
          </a:p>
          <a:p>
            <a:r>
              <a:rPr lang="en-US" dirty="0"/>
              <a:t>Slowly realized how heuristic and post-hoc ML was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2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E892D-FB71-E071-B753-F29E75C87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61E52-E2F0-4797-072F-84CEA8A39C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276284-585B-FCB4-949C-ED37D01771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CycleGAN</a:t>
            </a:r>
            <a:r>
              <a:rPr lang="en-US" dirty="0"/>
              <a:t>: ~first of a large number of GAN variants modifying the loss function</a:t>
            </a:r>
          </a:p>
          <a:p>
            <a:r>
              <a:rPr lang="en-US" dirty="0"/>
              <a:t>	Heuristic, heuristic, heuristic</a:t>
            </a:r>
          </a:p>
          <a:p>
            <a:r>
              <a:rPr lang="en-US" dirty="0"/>
              <a:t>	Realistic and diverse but not representative (data distribution vs. output distribution)</a:t>
            </a:r>
          </a:p>
          <a:p>
            <a:r>
              <a:rPr lang="en-US" dirty="0"/>
              <a:t>	Great example of “qualitatively good performance without any transparency or guarantees” – fast forward to today’s LLMs and foundation models</a:t>
            </a:r>
          </a:p>
          <a:p>
            <a:r>
              <a:rPr lang="en-US" dirty="0"/>
              <a:t>Gender Shades: Amazon and Microsoft commercial face recognition software fail to recognize black women faces as “faces” ~1/3 of the time vs. 99% for white men</a:t>
            </a:r>
          </a:p>
          <a:p>
            <a:r>
              <a:rPr lang="en-US" dirty="0"/>
              <a:t>	Same results (but with Han Chinese men instead of white men) for Chinese face recognition software</a:t>
            </a:r>
          </a:p>
          <a:p>
            <a:r>
              <a:rPr lang="en-US" dirty="0"/>
              <a:t>	Obvious, immediate, major ethical disaster</a:t>
            </a:r>
          </a:p>
          <a:p>
            <a:r>
              <a:rPr lang="en-US" dirty="0"/>
              <a:t>	This is undetected, major bias in *faces,* which humans are extremely good at recognizing. What about other types of data…?</a:t>
            </a:r>
          </a:p>
          <a:p>
            <a:r>
              <a:rPr lang="en-US" dirty="0" err="1"/>
              <a:t>RealNVP</a:t>
            </a:r>
            <a:r>
              <a:rPr lang="en-US" dirty="0"/>
              <a:t>: normalizing flows</a:t>
            </a:r>
          </a:p>
          <a:p>
            <a:r>
              <a:rPr lang="en-US" dirty="0"/>
              <a:t>	Still no “meaning” to data dimensions, bad inductive bias, etc., but a good start</a:t>
            </a:r>
          </a:p>
          <a:p>
            <a:r>
              <a:rPr lang="en-US" dirty="0"/>
              <a:t>	Trained on maximum likelihood, not a heuristic loss</a:t>
            </a:r>
          </a:p>
          <a:p>
            <a:r>
              <a:rPr lang="en-US" dirty="0"/>
              <a:t>	Bijective as opposed to disjoint support between data and latent spaces</a:t>
            </a:r>
          </a:p>
          <a:p>
            <a:r>
              <a:rPr lang="en-US" dirty="0"/>
              <a:t>	(Unsurprisingly) shown to learn pixel correlations rather than semantics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D0679-7431-B4EF-5060-E073599C3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234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B8C1E-1E3C-F912-5DD8-58494EE15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869E1C-1971-90AE-406E-1B007D44B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0FE551-562C-9828-2446-7297FF9372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modes (like RGB, IR/LIDAR, collocated cameras) can “just be concatenated and thrown into the meat grinder”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EB000-1928-7C55-1DF4-8EEFDDEB2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545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44BDC-F8D5-BEBD-9284-D2D14C730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EFC724-3C9F-6662-D960-CBAB6B3CEE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7341B0-C039-2295-6548-17C5369F97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FE06B-A61B-FC10-FD5E-AD7033BD14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93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13FE6-03D7-3988-03B6-DFC9A3ECF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AECCDD-2B37-F0EF-76F1-F3B13B98E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33A0F4-1046-D90F-2149-DE3B1D6086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insane NVIDIA keynote – from gigawatts (now) to terawatts – 70% of the world’s power consumed for data centers by 2050</a:t>
            </a:r>
          </a:p>
          <a:p>
            <a:r>
              <a:rPr lang="en-US" dirty="0"/>
              <a:t>	Recently read that projected global power consumption of data centers ~the entire power consumption of Japan by 2030</a:t>
            </a:r>
          </a:p>
          <a:p>
            <a:r>
              <a:rPr lang="en-US" dirty="0"/>
              <a:t>“Low/no-stakes” includes racist face recognition, misinformation, etc. etc.</a:t>
            </a:r>
          </a:p>
          <a:p>
            <a:r>
              <a:rPr lang="en-US" dirty="0"/>
              <a:t>	No ethical concerns whatsoever, at best after-the-fact, whack-a-mole patching</a:t>
            </a:r>
          </a:p>
          <a:p>
            <a:r>
              <a:rPr lang="en-US" dirty="0"/>
              <a:t>	Industry “can afford” to get it wrong the first time…and the second…and the third. We can’t.</a:t>
            </a:r>
          </a:p>
          <a:p>
            <a:r>
              <a:rPr lang="en-US" dirty="0"/>
              <a:t>No minimizing long-term costs (e.g., by developing models that don’t cost $millions to train on massive GPU farms with billions of data points)</a:t>
            </a:r>
          </a:p>
          <a:p>
            <a:r>
              <a:rPr lang="en-US" dirty="0"/>
              <a:t>	DeepSeek – literally just implementation of standard practices like model pruning, weight quantization, etc.</a:t>
            </a:r>
          </a:p>
          <a:p>
            <a:r>
              <a:rPr lang="en-US" dirty="0"/>
              <a:t>Industry domination has distorted entire AI research ecosystem, from grants to institutional hardware investments</a:t>
            </a:r>
          </a:p>
          <a:p>
            <a:r>
              <a:rPr lang="en-US" dirty="0"/>
              <a:t>	Actively disincentivizes a deeper look that might lead to a paradigm shift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A8EB36-6AC1-CAA3-45CF-AE38FF6F0B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875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EC9FC-5D14-1F6B-AF7B-479C885BE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B22F3C-5160-A916-6B4B-C60A2105E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60433-A4D8-DDF6-FBDB-14C105B294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Army views are not homogeneous – but this is the majority view from top to bottom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	Impression that ASL has *less* (or at least not more) broad skepticism of AI than the general public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DoD CTO is former CTO from Uber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 that these requirements beyond validation accuracy or “realism” are *operational concerns*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0F557-01D6-1E08-22FB-37AAEECECF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53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40D8E-094F-FF00-8451-FF860061A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BD34E-226D-6ECD-1EEA-8B9B5288F1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DBAC2F-E589-3A13-B954-562ABB98ED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973905-FA71-3468-3851-36C3169C2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94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practice, networks are chosen to be “deeper than wide,” hence “deep learning.”</a:t>
            </a:r>
          </a:p>
          <a:p>
            <a:r>
              <a:rPr lang="en-US" dirty="0"/>
              <a:t>Analogy: Taylor expansion of sine function – 3 parameters (amplitude, frequency, phase) with perfect accuracy to “infinity” parameters to obtain the same accuracy (or, with a finite number, diverge abruptly outside of the approximation domain).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21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1D91A-0293-01A5-E394-68E8F6ADB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B91719-2E74-0FEA-9D1A-AAC3FFD97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3D3682-A21B-16F9-EB8A-B714E48C98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discussed in the Rhetoric of Aristotle.</a:t>
            </a:r>
          </a:p>
          <a:p>
            <a:r>
              <a:rPr lang="en-US" dirty="0"/>
              <a:t>Not that correlations aren’t important, but an AI model is just as likely to learn </a:t>
            </a:r>
            <a:r>
              <a:rPr lang="en-US" i="1" dirty="0"/>
              <a:t>spurious</a:t>
            </a:r>
            <a:r>
              <a:rPr lang="en-US" i="0" dirty="0"/>
              <a:t> correlations rather than correlations over </a:t>
            </a:r>
            <a:r>
              <a:rPr lang="en-US" i="1" dirty="0"/>
              <a:t>meaningful</a:t>
            </a:r>
            <a:r>
              <a:rPr lang="en-US" i="0" dirty="0"/>
              <a:t> features.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CA75A-CCF0-A4D9-DBB1-72F43354B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320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E7B12-95FC-969C-EAA4-4F2F0BC29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54C296-3325-5DBA-F269-768A574E7E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BD85C6-02F0-32BB-E443-50FF115F65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pPr>
            <a:r>
              <a:rPr lang="en-US" dirty="0"/>
              <a:t>Overall – it’s really only </a:t>
            </a:r>
            <a:r>
              <a:rPr lang="en-US" i="1" dirty="0"/>
              <a:t>superficially similar</a:t>
            </a:r>
            <a:r>
              <a:rPr lang="en-US" i="0" dirty="0"/>
              <a:t> to inductive reasoning.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03ECB0-1FB5-18ED-9C4E-14D7061C2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53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8BDCD-EA95-C8FE-5A63-AE225A517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68073A-8CAA-1E4C-252D-A7DD7D217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B88A34-4D82-B343-68D8-BE9125208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may quote me on this.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pPr>
            <a:r>
              <a:rPr lang="en-US" dirty="0"/>
              <a:t>Not that correlations aren’t important, but an AI model is just as likely to learn </a:t>
            </a:r>
            <a:r>
              <a:rPr lang="en-US" i="1" dirty="0"/>
              <a:t>spurious</a:t>
            </a:r>
            <a:r>
              <a:rPr lang="en-US" i="0" dirty="0"/>
              <a:t> correlations rather than correlations over </a:t>
            </a:r>
            <a:r>
              <a:rPr lang="en-US" i="1" dirty="0"/>
              <a:t>meaningful</a:t>
            </a:r>
            <a:r>
              <a:rPr lang="en-US" i="0" dirty="0"/>
              <a:t> features.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3EA8EC-065E-2B06-A400-049D0512D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456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5EABF-B6A9-5092-5C57-AA173ED34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9A474-1E42-49DA-6369-F16FC62E13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ECFC27-360A-C98F-E8C0-8CE972CC7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Equally valid “most probable next words:” a, my, his, her, that, etc.</a:t>
            </a:r>
          </a:p>
          <a:p>
            <a:pPr marL="0" indent="0">
              <a:buNone/>
            </a:pPr>
            <a:r>
              <a:rPr lang="en-US" dirty="0"/>
              <a:t>Definitely cannot emulate a reasoning function.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0AC21-B1FB-3A1D-143D-EDE557148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5189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0C495C-9A73-63E8-6610-C3C705B104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56743C-EA4B-41C3-D591-F2E97B2F74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B4A936-4DB3-2FA4-CF90-0F18A211D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880" indent="-182880"/>
            <a:r>
              <a:rPr lang="en-US" dirty="0"/>
              <a:t>2D image compresses 3D scene by 1 full dimension – lossy.</a:t>
            </a:r>
          </a:p>
          <a:p>
            <a:pPr marL="182880" indent="-182880"/>
            <a:r>
              <a:rPr lang="en-US" dirty="0"/>
              <a:t>2D image </a:t>
            </a:r>
            <a:r>
              <a:rPr lang="en-US" dirty="0" err="1"/>
              <a:t>rastered</a:t>
            </a:r>
            <a:r>
              <a:rPr lang="en-US" dirty="0"/>
              <a:t> into a 1D sequence – loses 2 full dimensions and encodes at least one of them in a terrible way – even more lossy!</a:t>
            </a:r>
          </a:p>
          <a:p>
            <a:pPr marL="182880" indent="-182880"/>
            <a:r>
              <a:rPr lang="en-US" dirty="0"/>
              <a:t>Most of the underlying data structure is lost.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BB4D97-C6F1-B4D6-1079-AE2803CBDC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7851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818A8-DD78-6F24-CBD6-9B2091E29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8D591D-B567-C544-FB71-9DE2A7D8F9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DE4853-4F1F-051E-3617-5F9695F9B0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880" indent="-182880"/>
            <a:r>
              <a:rPr lang="en-US" dirty="0"/>
              <a:t>Worth noting that EU courts hold Google liable for the output of its models.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E9497-C2C1-578B-CE15-12C759ADEF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568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2C11E-A062-2858-8AAE-0975138AA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F21E46-7303-F9B9-D0B2-AAC49062D1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AEEB1D-FF2D-745B-4178-4A893B051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pPr>
            <a:r>
              <a:rPr lang="en-US" dirty="0"/>
              <a:t>OpenAI has replaced Anthropic (Claude) as the AI provider to the US military.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pPr>
            <a:r>
              <a:rPr lang="en-US" dirty="0"/>
              <a:t>Not </a:t>
            </a:r>
            <a:r>
              <a:rPr lang="en-US" dirty="0" err="1"/>
              <a:t>gonna</a:t>
            </a:r>
            <a:r>
              <a:rPr lang="en-US" dirty="0"/>
              <a:t> go over, e.g., </a:t>
            </a:r>
            <a:r>
              <a:rPr lang="en-US" dirty="0" err="1"/>
              <a:t>HuggingFace</a:t>
            </a:r>
            <a:r>
              <a:rPr lang="en-US" dirty="0"/>
              <a:t>, as that was a failure to actually sandbox more than anything else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65DA6-B87D-B4E0-9C41-768597B47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033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16287-BC4D-1F7E-8942-E6C9A8AFE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FAFF45-5CEE-BD64-E3FC-AE5DAEE4E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69554F-C850-F80C-64FF-C9D99978A2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pPr>
            <a:r>
              <a:rPr lang="en-US" dirty="0"/>
              <a:t>This guy is still shilling agentic AI.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72924-CF6A-1392-7293-E270FD9447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763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FFE38-21E2-7A4A-A9B4-C8C57C1B0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F813C5-2412-3C14-1410-BB25032D5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845CDB-CAE6-19A7-9AF2-24FB30083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▪"/>
              <a:tabLst/>
              <a:defRPr/>
            </a:pPr>
            <a:r>
              <a:rPr lang="en-US" dirty="0"/>
              <a:t>And Amazon, and…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7163F5-FC05-AF0C-A055-451CC87F0E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007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0A4673-1283-82D0-039C-752C88CA7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B0738-F197-4C49-9ACC-490C25244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B713A8-2A19-1381-C7D5-1360C0CAA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3/4 authors are Pulitzer prize winners.</a:t>
            </a:r>
          </a:p>
          <a:p>
            <a:r>
              <a:rPr lang="en-US" dirty="0"/>
              <a:t>This is not agentic AI – it’s a model for image segmentation – but imagine if it was.</a:t>
            </a:r>
          </a:p>
          <a:p>
            <a:r>
              <a:rPr lang="en-US" dirty="0"/>
              <a:t>Dozens of other devices reported – more than 2x average recall rate.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BBA98-B6A5-B422-23C0-5622F2371E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9022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669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7D161-A6F5-6507-5287-08C491FB5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AB563F-8920-A00B-4B34-960A38B079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58865A-F34F-7750-934E-05A79920D2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9F4274-7A12-917A-E6DD-12398E0C8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142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FB106E-0B7F-EF05-4A04-21D48CE86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6EB733-07B8-A139-9196-BE5DC1C61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E623D-447F-CE8F-F46B-0FD672A44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9FCD2-F83C-D1FA-DEFF-9DAB0AF24A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18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CA19B1-0F6E-D168-599F-243BD9F91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6DF57B-8E47-25E0-FFF3-0B64ECF385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0586EC-6636-6DCE-4005-B9E28D18E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A9A4C-1E26-C6D0-F94E-9ACF2DA87E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7390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9FF7C-8D35-D8C7-3595-E3ED0403E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FD8173-35DA-D1D1-240D-BBB4D064D6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F5A91-4835-03D2-B270-8C5B296917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561A21-0FB5-5E24-9C11-76BFC348D4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65E666-0780-B84F-93A5-9513831C519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153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39F9F092-1A2E-3BC5-0D99-EE4B132543F8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7A3E0868-4E26-4CDC-8A56-D70E2D8B12FE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4D3DAC6A-DFDF-B313-4DB4-FA56B489F422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FC933DC4-3663-15AC-8A64-D7573EE2EC9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7688" y="5133530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22" name="Text Placeholder 30">
            <a:extLst>
              <a:ext uri="{FF2B5EF4-FFF2-40B4-BE49-F238E27FC236}">
                <a16:creationId xmlns:a16="http://schemas.microsoft.com/office/drawing/2014/main" id="{1FE393D1-D968-8D71-45F7-5B4A7CEF5CF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7688" y="4952738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23" name="Text Placeholder 30">
            <a:extLst>
              <a:ext uri="{FF2B5EF4-FFF2-40B4-BE49-F238E27FC236}">
                <a16:creationId xmlns:a16="http://schemas.microsoft.com/office/drawing/2014/main" id="{DF69BC8A-AD59-63A3-64A2-27F7496859F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7688" y="5314322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CUI Category: </a:t>
            </a:r>
          </a:p>
        </p:txBody>
      </p:sp>
      <p:sp>
        <p:nvSpPr>
          <p:cNvPr id="24" name="Text Placeholder 30">
            <a:extLst>
              <a:ext uri="{FF2B5EF4-FFF2-40B4-BE49-F238E27FC236}">
                <a16:creationId xmlns:a16="http://schemas.microsoft.com/office/drawing/2014/main" id="{EDE4793B-EE3D-A719-6990-5D9F67CBAF1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7688" y="5495114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Distribution Statement: </a:t>
            </a:r>
          </a:p>
        </p:txBody>
      </p:sp>
      <p:sp>
        <p:nvSpPr>
          <p:cNvPr id="25" name="Text Placeholder 30">
            <a:extLst>
              <a:ext uri="{FF2B5EF4-FFF2-40B4-BE49-F238E27FC236}">
                <a16:creationId xmlns:a16="http://schemas.microsoft.com/office/drawing/2014/main" id="{A24EE18E-6DA7-CB84-1F21-8DF1C748238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7688" y="5675906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POC: </a:t>
            </a:r>
          </a:p>
        </p:txBody>
      </p:sp>
      <p:sp>
        <p:nvSpPr>
          <p:cNvPr id="26" name="Text Placeholder 30">
            <a:extLst>
              <a:ext uri="{FF2B5EF4-FFF2-40B4-BE49-F238E27FC236}">
                <a16:creationId xmlns:a16="http://schemas.microsoft.com/office/drawing/2014/main" id="{AAEE65B4-7FC0-51E0-61A9-DA039122F26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81200" y="5133530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7" name="Text Placeholder 30">
            <a:extLst>
              <a:ext uri="{FF2B5EF4-FFF2-40B4-BE49-F238E27FC236}">
                <a16:creationId xmlns:a16="http://schemas.microsoft.com/office/drawing/2014/main" id="{6483CD3B-2F61-38F8-2851-B10539781BDC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981200" y="4952738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8" name="Text Placeholder 30">
            <a:extLst>
              <a:ext uri="{FF2B5EF4-FFF2-40B4-BE49-F238E27FC236}">
                <a16:creationId xmlns:a16="http://schemas.microsoft.com/office/drawing/2014/main" id="{F72C11EB-F1A8-B896-9775-C7ADA2F83259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981200" y="5314322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9" name="Text Placeholder 30">
            <a:extLst>
              <a:ext uri="{FF2B5EF4-FFF2-40B4-BE49-F238E27FC236}">
                <a16:creationId xmlns:a16="http://schemas.microsoft.com/office/drawing/2014/main" id="{4BF91907-2C5A-9E08-110C-64B850CA6482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981200" y="5495114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0" name="Text Placeholder 30">
            <a:extLst>
              <a:ext uri="{FF2B5EF4-FFF2-40B4-BE49-F238E27FC236}">
                <a16:creationId xmlns:a16="http://schemas.microsoft.com/office/drawing/2014/main" id="{0F5C0BB3-E700-E0BE-1E5D-F32BFF0DB730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981200" y="5675906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5" name="U.S. Army" descr="U.S. Army">
            <a:extLst>
              <a:ext uri="{FF2B5EF4-FFF2-40B4-BE49-F238E27FC236}">
                <a16:creationId xmlns:a16="http://schemas.microsoft.com/office/drawing/2014/main" id="{8765D769-2E19-A1D0-70F0-660B5118F3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244899" y="112631"/>
            <a:ext cx="3246120" cy="12258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367708F-A6ED-2C67-AAB2-F57AAA10F9A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sp>
        <p:nvSpPr>
          <p:cNvPr id="9" name="Rectangle 15">
            <a:extLst>
              <a:ext uri="{FF2B5EF4-FFF2-40B4-BE49-F238E27FC236}">
                <a16:creationId xmlns:a16="http://schemas.microsoft.com/office/drawing/2014/main" id="{7A717986-EC00-F188-3318-9468ADB944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UNCLASSIFIED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137F0D3-04DA-F997-AD60-C1F8078CA20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UNCLASSIFIED</a:t>
            </a:r>
          </a:p>
        </p:txBody>
      </p:sp>
      <p:grpSp>
        <p:nvGrpSpPr>
          <p:cNvPr id="4" name="Group">
            <a:extLst>
              <a:ext uri="{FF2B5EF4-FFF2-40B4-BE49-F238E27FC236}">
                <a16:creationId xmlns:a16="http://schemas.microsoft.com/office/drawing/2014/main" id="{0D2A18CE-EA59-FCDB-5CF9-72169831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8218" y="1974220"/>
            <a:ext cx="7173381" cy="2377440"/>
            <a:chOff x="411163" y="2240280"/>
            <a:chExt cx="6446837" cy="2377440"/>
          </a:xfrm>
        </p:grpSpPr>
        <p:sp>
          <p:nvSpPr>
            <p:cNvPr id="15" name="Rectangle">
              <a:extLst>
                <a:ext uri="{FF2B5EF4-FFF2-40B4-BE49-F238E27FC236}">
                  <a16:creationId xmlns:a16="http://schemas.microsoft.com/office/drawing/2014/main" id="{453FC9A3-D341-95FE-49D0-507EC65462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11163" y="2240280"/>
              <a:ext cx="6446837" cy="2377440"/>
            </a:xfrm>
            <a:prstGeom prst="rect">
              <a:avLst/>
            </a:prstGeom>
            <a:noFill/>
            <a:ln w="19050" cap="flat">
              <a:solidFill>
                <a:srgbClr val="FFCC01"/>
              </a:solidFill>
              <a:miter lim="800000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US" sz="1600"/>
            </a:p>
          </p:txBody>
        </p:sp>
        <p:cxnSp>
          <p:nvCxnSpPr>
            <p:cNvPr id="18" name="Line">
              <a:extLst>
                <a:ext uri="{FF2B5EF4-FFF2-40B4-BE49-F238E27FC236}">
                  <a16:creationId xmlns:a16="http://schemas.microsoft.com/office/drawing/2014/main" id="{2A030869-4AC4-CE94-F004-03103C4DBC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1163" y="3931920"/>
              <a:ext cx="6446837" cy="0"/>
            </a:xfrm>
            <a:prstGeom prst="line">
              <a:avLst/>
            </a:prstGeom>
            <a:ln w="19050" cap="flat">
              <a:solidFill>
                <a:srgbClr val="FFCC0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  <p:cxnSp>
          <p:nvCxnSpPr>
            <p:cNvPr id="19" name="Line">
              <a:extLst>
                <a:ext uri="{FF2B5EF4-FFF2-40B4-BE49-F238E27FC236}">
                  <a16:creationId xmlns:a16="http://schemas.microsoft.com/office/drawing/2014/main" id="{5AB8E5F3-02DC-C870-FF70-6B7F087F40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274795" y="3931920"/>
              <a:ext cx="0" cy="685800"/>
            </a:xfrm>
            <a:prstGeom prst="line">
              <a:avLst/>
            </a:prstGeom>
            <a:ln w="19050" cap="flat">
              <a:solidFill>
                <a:srgbClr val="FFCC0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0A3716E9-1A78-32FC-3DC4-30F6003738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400" y="2202820"/>
            <a:ext cx="6429375" cy="1325880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3600"/>
            </a:lvl1pPr>
          </a:lstStyle>
          <a:p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PRESENTATION TITLE</a:t>
            </a:r>
            <a:b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PRESENTATION TITLE</a:t>
            </a:r>
            <a:b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</a:br>
            <a:r>
              <a:rPr kumimoji="0" lang="en-US" sz="3600" b="0" i="0" u="none" strike="noStrike" kern="1200" cap="all" spc="0" normalizeH="0" baseline="0" noProof="0" dirty="0">
                <a:ln>
                  <a:noFill/>
                </a:ln>
                <a:solidFill>
                  <a:srgbClr val="FFCC01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THREE LINES MAX</a:t>
            </a:r>
            <a:endParaRPr lang="en-US" dirty="0"/>
          </a:p>
        </p:txBody>
      </p:sp>
      <p:sp>
        <p:nvSpPr>
          <p:cNvPr id="32" name="Subtitle 2">
            <a:extLst>
              <a:ext uri="{FF2B5EF4-FFF2-40B4-BE49-F238E27FC236}">
                <a16:creationId xmlns:a16="http://schemas.microsoft.com/office/drawing/2014/main" id="{9BBCBD69-970D-2A8D-E951-CFBC732DBC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784732"/>
            <a:ext cx="3565524" cy="457200"/>
          </a:xfr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[Presentation subtitle/description]</a:t>
            </a:r>
          </a:p>
        </p:txBody>
      </p:sp>
      <p:sp>
        <p:nvSpPr>
          <p:cNvPr id="33" name="Text Placeholder 3">
            <a:extLst>
              <a:ext uri="{FF2B5EF4-FFF2-40B4-BE49-F238E27FC236}">
                <a16:creationId xmlns:a16="http://schemas.microsoft.com/office/drawing/2014/main" id="{845FCD4C-F9C5-DECB-5274-6DEC95A50B5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2079" y="3784732"/>
            <a:ext cx="2131695" cy="457200"/>
          </a:xfrm>
        </p:spPr>
        <p:txBody>
          <a:bodyPr anchor="ctr" anchorCtr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5pPr>
            <a:lvl6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6pPr>
            <a:lvl7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7pPr>
            <a:lvl8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8pPr>
            <a:lvl9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[00 Month 0000]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0871A8-1309-C3E7-E522-C8DCADBD207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976104" y="407857"/>
            <a:ext cx="387706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82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B5714-1C67-5305-161F-BB8ABA64529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6DDC931E-8CBE-4A3F-A034-9B6122C6DCDB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6A96F-567A-34EC-DC2C-66C406228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U.S. Army" descr="U.S. Army">
            <a:extLst>
              <a:ext uri="{FF2B5EF4-FFF2-40B4-BE49-F238E27FC236}">
                <a16:creationId xmlns:a16="http://schemas.microsoft.com/office/drawing/2014/main" id="{C4525471-71C4-E84C-06B5-CF4BA10994C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244899" y="112631"/>
            <a:ext cx="3246120" cy="1225808"/>
          </a:xfrm>
          <a:prstGeom prst="rect">
            <a:avLst/>
          </a:prstGeom>
          <a:noFill/>
        </p:spPr>
      </p:pic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00EB67EC-5954-991C-39BB-6509621390E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7688" y="5133530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13" name="Text Placeholder 30">
            <a:extLst>
              <a:ext uri="{FF2B5EF4-FFF2-40B4-BE49-F238E27FC236}">
                <a16:creationId xmlns:a16="http://schemas.microsoft.com/office/drawing/2014/main" id="{E6059881-3615-6A80-014A-12F5EBBBE25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7688" y="4952738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E2D99AAA-01B9-ED71-F90F-711F200233E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7688" y="5314322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CUI Category: </a:t>
            </a:r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AA78AC6A-4B5E-2F9D-94D1-897336CBC5F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7688" y="5495114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Distribution Statement: </a:t>
            </a:r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E909E494-A135-FCDC-B270-D6B7047A3B1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7688" y="5675906"/>
            <a:ext cx="1335568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POC: </a:t>
            </a:r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99D08674-52BB-F86B-32DC-93D0F45597F7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81200" y="5133530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75B8A948-14E8-9F98-4694-85A4D577B42A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981200" y="4952738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0" name="Text Placeholder 30">
            <a:extLst>
              <a:ext uri="{FF2B5EF4-FFF2-40B4-BE49-F238E27FC236}">
                <a16:creationId xmlns:a16="http://schemas.microsoft.com/office/drawing/2014/main" id="{8594BC0E-E83A-A7AB-AD3C-A280B5A706D3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981200" y="5314322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21" name="Text Placeholder 30">
            <a:extLst>
              <a:ext uri="{FF2B5EF4-FFF2-40B4-BE49-F238E27FC236}">
                <a16:creationId xmlns:a16="http://schemas.microsoft.com/office/drawing/2014/main" id="{45C25EBB-0808-3B97-D5EC-84FE1867AB1B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981200" y="5495114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EEF3E66-AAEE-1C6B-9049-032018F0EF1A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981200" y="5675906"/>
            <a:ext cx="3124934" cy="13849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tx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grpSp>
        <p:nvGrpSpPr>
          <p:cNvPr id="48" name="Group">
            <a:extLst>
              <a:ext uri="{FF2B5EF4-FFF2-40B4-BE49-F238E27FC236}">
                <a16:creationId xmlns:a16="http://schemas.microsoft.com/office/drawing/2014/main" id="{1D6D8113-2B65-BAC0-DBC2-601012CF01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8219" y="1974220"/>
            <a:ext cx="7173382" cy="2377440"/>
            <a:chOff x="411163" y="2240280"/>
            <a:chExt cx="6446837" cy="2377440"/>
          </a:xfrm>
        </p:grpSpPr>
        <p:sp>
          <p:nvSpPr>
            <p:cNvPr id="49" name="Rectangle">
              <a:extLst>
                <a:ext uri="{FF2B5EF4-FFF2-40B4-BE49-F238E27FC236}">
                  <a16:creationId xmlns:a16="http://schemas.microsoft.com/office/drawing/2014/main" id="{7528BC0B-D239-46B3-8ED2-9B82FDC07F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11163" y="2240280"/>
              <a:ext cx="6446837" cy="2377440"/>
            </a:xfrm>
            <a:prstGeom prst="rect">
              <a:avLst/>
            </a:prstGeom>
            <a:noFill/>
            <a:ln w="19050" cap="flat">
              <a:solidFill>
                <a:srgbClr val="221F20"/>
              </a:solidFill>
              <a:miter lim="800000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US" sz="1600"/>
            </a:p>
          </p:txBody>
        </p:sp>
        <p:cxnSp>
          <p:nvCxnSpPr>
            <p:cNvPr id="50" name="Line">
              <a:extLst>
                <a:ext uri="{FF2B5EF4-FFF2-40B4-BE49-F238E27FC236}">
                  <a16:creationId xmlns:a16="http://schemas.microsoft.com/office/drawing/2014/main" id="{435BD1FC-4390-71A4-34EE-951EFF088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1163" y="3931920"/>
              <a:ext cx="6446837" cy="0"/>
            </a:xfrm>
            <a:prstGeom prst="line">
              <a:avLst/>
            </a:prstGeom>
            <a:ln w="19050" cap="flat">
              <a:solidFill>
                <a:srgbClr val="221F2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  <p:cxnSp>
          <p:nvCxnSpPr>
            <p:cNvPr id="51" name="Line">
              <a:extLst>
                <a:ext uri="{FF2B5EF4-FFF2-40B4-BE49-F238E27FC236}">
                  <a16:creationId xmlns:a16="http://schemas.microsoft.com/office/drawing/2014/main" id="{F4A81146-41CE-E3FA-3A50-29CA5D91DB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272796" y="3931920"/>
              <a:ext cx="0" cy="685800"/>
            </a:xfrm>
            <a:prstGeom prst="line">
              <a:avLst/>
            </a:prstGeom>
            <a:ln w="19050" cap="flat">
              <a:solidFill>
                <a:srgbClr val="221F2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34261743-5C6B-193D-74C7-FC918BD33CB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399" y="2202820"/>
            <a:ext cx="6429375" cy="1325880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3600"/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THREE LINES MAX</a:t>
            </a:r>
          </a:p>
        </p:txBody>
      </p:sp>
      <p:sp>
        <p:nvSpPr>
          <p:cNvPr id="53" name="Subtitle 2">
            <a:extLst>
              <a:ext uri="{FF2B5EF4-FFF2-40B4-BE49-F238E27FC236}">
                <a16:creationId xmlns:a16="http://schemas.microsoft.com/office/drawing/2014/main" id="{09DA0322-2B5C-8F10-EE8B-1FE75C5A5B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0" y="3784732"/>
            <a:ext cx="3565525" cy="457200"/>
          </a:xfr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[Presentation subtitle/description]</a:t>
            </a:r>
          </a:p>
        </p:txBody>
      </p:sp>
      <p:sp>
        <p:nvSpPr>
          <p:cNvPr id="54" name="Text Placeholder 3">
            <a:extLst>
              <a:ext uri="{FF2B5EF4-FFF2-40B4-BE49-F238E27FC236}">
                <a16:creationId xmlns:a16="http://schemas.microsoft.com/office/drawing/2014/main" id="{76359DCF-E748-9D74-A7A5-1B8C52B3E3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2079" y="3784732"/>
            <a:ext cx="2131695" cy="457200"/>
          </a:xfrm>
        </p:spPr>
        <p:txBody>
          <a:bodyPr anchor="ctr" anchorCtr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5pPr>
            <a:lvl6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6pPr>
            <a:lvl7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7pPr>
            <a:lvl8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8pPr>
            <a:lvl9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[00 Month 0000]</a:t>
            </a:r>
          </a:p>
        </p:txBody>
      </p:sp>
    </p:spTree>
    <p:extLst>
      <p:ext uri="{BB962C8B-B14F-4D97-AF65-F5344CB8AC3E}">
        <p14:creationId xmlns:p14="http://schemas.microsoft.com/office/powerpoint/2010/main" val="3379410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e Placeholder 19">
            <a:extLst>
              <a:ext uri="{FF2B5EF4-FFF2-40B4-BE49-F238E27FC236}">
                <a16:creationId xmlns:a16="http://schemas.microsoft.com/office/drawing/2014/main" id="{F9D3AB9C-26E9-8E88-3B55-B4A5EC7C31F2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fld id="{D41656AB-D2E1-472E-8B95-0DF5C6E1D62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CF1316F0-9F13-53EA-1597-09232B2FF1AB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U.S. Army" descr="U.S. Army">
            <a:extLst>
              <a:ext uri="{FF2B5EF4-FFF2-40B4-BE49-F238E27FC236}">
                <a16:creationId xmlns:a16="http://schemas.microsoft.com/office/drawing/2014/main" id="{499EE878-E6B9-0543-B958-85A17AE36A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black">
          <a:xfrm>
            <a:off x="244899" y="112631"/>
            <a:ext cx="3246120" cy="1225808"/>
          </a:xfrm>
          <a:prstGeom prst="rect">
            <a:avLst/>
          </a:prstGeom>
        </p:spPr>
      </p:pic>
      <p:sp>
        <p:nvSpPr>
          <p:cNvPr id="8" name="Text Placeholder 30">
            <a:extLst>
              <a:ext uri="{FF2B5EF4-FFF2-40B4-BE49-F238E27FC236}">
                <a16:creationId xmlns:a16="http://schemas.microsoft.com/office/drawing/2014/main" id="{96CD17E6-26AB-FBB2-220C-D5185212C51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7688" y="5133530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9" name="Text Placeholder 30">
            <a:extLst>
              <a:ext uri="{FF2B5EF4-FFF2-40B4-BE49-F238E27FC236}">
                <a16:creationId xmlns:a16="http://schemas.microsoft.com/office/drawing/2014/main" id="{FCD1ED33-CCD9-E1B6-327A-71BC6F62C4D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47688" y="4952738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Controlled by: </a:t>
            </a:r>
          </a:p>
        </p:txBody>
      </p:sp>
      <p:sp>
        <p:nvSpPr>
          <p:cNvPr id="11" name="Text Placeholder 30">
            <a:extLst>
              <a:ext uri="{FF2B5EF4-FFF2-40B4-BE49-F238E27FC236}">
                <a16:creationId xmlns:a16="http://schemas.microsoft.com/office/drawing/2014/main" id="{A255632D-60F3-C439-D931-6B2874E894D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7688" y="5314322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CUI Category: </a:t>
            </a:r>
          </a:p>
        </p:txBody>
      </p:sp>
      <p:sp>
        <p:nvSpPr>
          <p:cNvPr id="12" name="Text Placeholder 30">
            <a:extLst>
              <a:ext uri="{FF2B5EF4-FFF2-40B4-BE49-F238E27FC236}">
                <a16:creationId xmlns:a16="http://schemas.microsoft.com/office/drawing/2014/main" id="{0BD3A2B1-9D40-83E3-4243-B4A52B6A636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47688" y="5495114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Distribution Statement: </a:t>
            </a:r>
          </a:p>
        </p:txBody>
      </p:sp>
      <p:sp>
        <p:nvSpPr>
          <p:cNvPr id="14" name="Text Placeholder 30">
            <a:extLst>
              <a:ext uri="{FF2B5EF4-FFF2-40B4-BE49-F238E27FC236}">
                <a16:creationId xmlns:a16="http://schemas.microsoft.com/office/drawing/2014/main" id="{7AADD113-BD09-95AA-FFBA-DCC255F69FAA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47688" y="5675906"/>
            <a:ext cx="1335568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r>
              <a:rPr lang="en-US" dirty="0"/>
              <a:t>POC: </a:t>
            </a:r>
          </a:p>
        </p:txBody>
      </p:sp>
      <p:sp>
        <p:nvSpPr>
          <p:cNvPr id="15" name="Text Placeholder 30">
            <a:extLst>
              <a:ext uri="{FF2B5EF4-FFF2-40B4-BE49-F238E27FC236}">
                <a16:creationId xmlns:a16="http://schemas.microsoft.com/office/drawing/2014/main" id="{A9D52B79-92E5-4D64-1757-D13A0674723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981200" y="5133530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6" name="Text Placeholder 30">
            <a:extLst>
              <a:ext uri="{FF2B5EF4-FFF2-40B4-BE49-F238E27FC236}">
                <a16:creationId xmlns:a16="http://schemas.microsoft.com/office/drawing/2014/main" id="{DF04F3CB-62F5-7A9F-E397-4800E51C0E2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981200" y="4952738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7" name="Text Placeholder 30">
            <a:extLst>
              <a:ext uri="{FF2B5EF4-FFF2-40B4-BE49-F238E27FC236}">
                <a16:creationId xmlns:a16="http://schemas.microsoft.com/office/drawing/2014/main" id="{DA62CE27-72C2-A083-C796-4F047A2FF421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981200" y="5314322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8" name="Text Placeholder 30">
            <a:extLst>
              <a:ext uri="{FF2B5EF4-FFF2-40B4-BE49-F238E27FC236}">
                <a16:creationId xmlns:a16="http://schemas.microsoft.com/office/drawing/2014/main" id="{52DBCCDB-5EAD-73A2-7911-8AF50B29DC4E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1981200" y="5495114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9" name="Text Placeholder 30">
            <a:extLst>
              <a:ext uri="{FF2B5EF4-FFF2-40B4-BE49-F238E27FC236}">
                <a16:creationId xmlns:a16="http://schemas.microsoft.com/office/drawing/2014/main" id="{90D5656D-B16A-18B1-A790-538AB817A94E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1981200" y="5675906"/>
            <a:ext cx="3124934" cy="138499"/>
          </a:xfrm>
          <a:prstGeom prst="rect">
            <a:avLst/>
          </a:prstGeom>
          <a:solidFill>
            <a:schemeClr val="tx1">
              <a:alpha val="93000"/>
            </a:schemeClr>
          </a:solidFill>
          <a:ln w="3175">
            <a:solidFill>
              <a:schemeClr val="tx1"/>
            </a:solidFill>
          </a:ln>
        </p:spPr>
        <p:txBody>
          <a:bodyPr wrap="square" lIns="91440" tIns="0" rIns="365760" bIns="0" anchor="ctr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900" b="0" baseline="0">
                <a:solidFill>
                  <a:schemeClr val="bg1"/>
                </a:solidFill>
                <a:latin typeface="+mn-lt"/>
                <a:cs typeface="Arial Bold" panose="020B0704020202020204" pitchFamily="34" charset="0"/>
              </a:defRPr>
            </a:lvl1pPr>
            <a:lvl2pPr marL="457178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2pPr>
            <a:lvl3pPr marL="914354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3pPr>
            <a:lvl4pPr marL="1371532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4pPr>
            <a:lvl5pPr marL="1828709" indent="0">
              <a:buNone/>
              <a:defRPr sz="1000">
                <a:latin typeface="Arial Bold" panose="020B0704020202020204" pitchFamily="34" charset="0"/>
                <a:cs typeface="Arial Bold" panose="020B0704020202020204" pitchFamily="34" charset="0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33" name="Rectangle 15">
            <a:extLst>
              <a:ext uri="{FF2B5EF4-FFF2-40B4-BE49-F238E27FC236}">
                <a16:creationId xmlns:a16="http://schemas.microsoft.com/office/drawing/2014/main" id="{D4BDA86B-F1DD-21F5-60E2-12D097B1210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3B5652A-71B3-3D94-B087-E645BF5AF7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grpSp>
        <p:nvGrpSpPr>
          <p:cNvPr id="23" name="Group">
            <a:extLst>
              <a:ext uri="{FF2B5EF4-FFF2-40B4-BE49-F238E27FC236}">
                <a16:creationId xmlns:a16="http://schemas.microsoft.com/office/drawing/2014/main" id="{732179A9-275F-FEF3-042C-4AB3B9CBC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8218" y="1974220"/>
            <a:ext cx="7173381" cy="2377440"/>
            <a:chOff x="411163" y="2240280"/>
            <a:chExt cx="6446837" cy="2377440"/>
          </a:xfrm>
        </p:grpSpPr>
        <p:sp>
          <p:nvSpPr>
            <p:cNvPr id="24" name="Rectangle">
              <a:extLst>
                <a:ext uri="{FF2B5EF4-FFF2-40B4-BE49-F238E27FC236}">
                  <a16:creationId xmlns:a16="http://schemas.microsoft.com/office/drawing/2014/main" id="{B785B252-84B5-5634-9FB4-0C2362931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411163" y="2240280"/>
              <a:ext cx="6446837" cy="2377440"/>
            </a:xfrm>
            <a:prstGeom prst="rect">
              <a:avLst/>
            </a:prstGeom>
            <a:noFill/>
            <a:ln w="19050" cap="flat">
              <a:solidFill>
                <a:srgbClr val="FFCC01"/>
              </a:solidFill>
              <a:miter lim="800000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0000"/>
                </a:lnSpc>
              </a:pPr>
              <a:endParaRPr lang="en-US" sz="1600"/>
            </a:p>
          </p:txBody>
        </p:sp>
        <p:cxnSp>
          <p:nvCxnSpPr>
            <p:cNvPr id="25" name="Line">
              <a:extLst>
                <a:ext uri="{FF2B5EF4-FFF2-40B4-BE49-F238E27FC236}">
                  <a16:creationId xmlns:a16="http://schemas.microsoft.com/office/drawing/2014/main" id="{1DF8A784-7C74-A05E-2009-0B4EC38FF5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1163" y="3931920"/>
              <a:ext cx="6446837" cy="0"/>
            </a:xfrm>
            <a:prstGeom prst="line">
              <a:avLst/>
            </a:prstGeom>
            <a:ln w="19050" cap="flat">
              <a:solidFill>
                <a:srgbClr val="FFCC0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  <p:cxnSp>
          <p:nvCxnSpPr>
            <p:cNvPr id="26" name="Line">
              <a:extLst>
                <a:ext uri="{FF2B5EF4-FFF2-40B4-BE49-F238E27FC236}">
                  <a16:creationId xmlns:a16="http://schemas.microsoft.com/office/drawing/2014/main" id="{2E02CEE1-988F-0417-BE5F-BA01AFD1B2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274795" y="3931920"/>
              <a:ext cx="0" cy="685800"/>
            </a:xfrm>
            <a:prstGeom prst="line">
              <a:avLst/>
            </a:prstGeom>
            <a:ln w="19050" cap="flat">
              <a:solidFill>
                <a:srgbClr val="FFCC0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chemeClr val="lt1"/>
            </a:fontRef>
          </p:style>
        </p:cxnSp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id="{63A7B886-8E04-5007-BB32-A7D7AE38413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4401" y="2202820"/>
            <a:ext cx="6429374" cy="1325880"/>
          </a:xfrm>
        </p:spPr>
        <p:txBody>
          <a:bodyPr anchor="t" anchorCtr="0"/>
          <a:lstStyle>
            <a:lvl1pPr algn="l">
              <a:lnSpc>
                <a:spcPct val="80000"/>
              </a:lnSpc>
              <a:defRPr sz="3600"/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THREE LINES MAX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378B44EF-38A4-9707-9ED0-23F22C855CA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4401" y="3784732"/>
            <a:ext cx="3565524" cy="457200"/>
          </a:xfrm>
        </p:spPr>
        <p:txBody>
          <a:bodyPr anchor="ctr" anchorCtr="0"/>
          <a:lstStyle>
            <a:lvl1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1pPr>
            <a:lvl2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2pPr>
            <a:lvl3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3pPr>
            <a:lvl4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4pPr>
            <a:lvl5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5pPr>
            <a:lvl6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6pPr>
            <a:lvl7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7pPr>
            <a:lvl8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8pPr>
            <a:lvl9pPr marL="0" indent="0" algn="l">
              <a:spcBef>
                <a:spcPts val="0"/>
              </a:spcBef>
              <a:buNone/>
              <a:defRPr sz="1200" b="1"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[Presentation subtitle/description]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6EB225BD-8BA1-27E0-7708-54249ED7D3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2079" y="3784732"/>
            <a:ext cx="2131695" cy="457200"/>
          </a:xfrm>
        </p:spPr>
        <p:txBody>
          <a:bodyPr anchor="ctr" anchorCtr="0"/>
          <a:lstStyle>
            <a:lvl1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1pPr>
            <a:lvl2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2pPr>
            <a:lvl3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3pPr>
            <a:lvl4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4pPr>
            <a:lvl5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5pPr>
            <a:lvl6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6pPr>
            <a:lvl7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7pPr>
            <a:lvl8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8pPr>
            <a:lvl9pPr marL="0" indent="0" algn="ctr">
              <a:lnSpc>
                <a:spcPct val="80000"/>
              </a:lnSpc>
              <a:spcBef>
                <a:spcPts val="0"/>
              </a:spcBef>
              <a:buFontTx/>
              <a:buNone/>
              <a:defRPr sz="1400" b="1" cap="all" baseline="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dirty="0"/>
              <a:t>[00 Month 0000]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998AE30-A175-90F6-8E84-BCFE1EE5FA5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AD7ED0-0007-266F-49EE-DC6442824A8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76104" y="407857"/>
            <a:ext cx="387706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0160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198"/>
            <a:ext cx="67951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FBB89F-F200-3967-06C8-C1B71C7F0F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8640" y="6629400"/>
            <a:ext cx="822960" cy="228600"/>
          </a:xfrm>
        </p:spPr>
        <p:txBody>
          <a:bodyPr lIns="0"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C0BAD3-337A-DC60-A7ED-BF13F0826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245104" y="6629400"/>
            <a:ext cx="399210" cy="228600"/>
          </a:xfrm>
        </p:spPr>
        <p:txBody>
          <a:bodyPr rIns="0"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50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198"/>
            <a:ext cx="6795136" cy="4572000"/>
          </a:xfrm>
        </p:spPr>
        <p:txBody>
          <a:bodyPr/>
          <a:lstStyle>
            <a:lvl1pPr marL="365760" indent="-365760">
              <a:buFont typeface="+mj-lt"/>
              <a:buAutoNum type="arabicPeriod"/>
              <a:defRPr b="1"/>
            </a:lvl1pPr>
            <a:lvl2pPr marL="365760" indent="0">
              <a:spcBef>
                <a:spcPts val="0"/>
              </a:spcBef>
              <a:buFontTx/>
              <a:buNone/>
              <a:defRPr/>
            </a:lvl2pPr>
            <a:lvl3pPr marL="548640">
              <a:defRPr/>
            </a:lvl3pPr>
            <a:lvl4pPr marL="731520">
              <a:defRPr/>
            </a:lvl4pPr>
            <a:lvl5pPr marL="914400">
              <a:defRPr/>
            </a:lvl5pPr>
            <a:lvl6pPr marL="1097280">
              <a:defRPr/>
            </a:lvl6pPr>
            <a:lvl7pPr marL="1280160">
              <a:defRPr/>
            </a:lvl7pPr>
            <a:lvl8pPr marL="1463040">
              <a:defRPr/>
            </a:lvl8pPr>
            <a:lvl9pPr marL="1645920"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096A50-2784-27FE-0A3F-036031C6F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4824A-259C-45E9-9173-94DB354A4B84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A7A825-CF0B-A4E2-3704-5F661F4873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907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39" y="1600200"/>
            <a:ext cx="53644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79" y="1600200"/>
            <a:ext cx="53644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3576077-E818-BDF1-A607-CD8784277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F72C3-CDF3-44A8-B602-1649B1728485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9DE45-E855-FE62-197B-32BBD9BBBA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3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9713ED7-122D-D0BC-7C53-E1C615A94F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39" y="1600200"/>
            <a:ext cx="34503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70832" y="1600200"/>
            <a:ext cx="34503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193023" y="1600200"/>
            <a:ext cx="3450336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645ED9-A46E-B9F8-0D30-36DF4C37823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E0132BA-B5E7-4FFD-AF6C-169169D47D4A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7D0D458-416D-011B-0311-0C2B249B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869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61ED6E9-4BFC-F986-93E1-1249E94D9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1600200"/>
            <a:ext cx="2499359" cy="457200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1600200"/>
            <a:ext cx="2499359" cy="457200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1600200"/>
            <a:ext cx="2499359" cy="457200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1600200"/>
            <a:ext cx="2499359" cy="457200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E75897-C7CA-D608-954E-EA24E33CBEB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1A30091-1C2A-4151-8D3C-D1E47A72615F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00C8CD-D32C-E34D-BB8E-34B4CB816D3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048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61ED6E9-4BFC-F986-93E1-1249E94D97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FDCDCBF-BE41-ACC6-2307-F24F0B60196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48640" y="1600200"/>
            <a:ext cx="557784" cy="555498"/>
          </a:xfrm>
        </p:spPr>
        <p:txBody>
          <a:bodyPr anchor="ctr" anchorCtr="0"/>
          <a:lstStyle>
            <a:lvl1pPr marL="0" indent="0" algn="ctr">
              <a:buFontTx/>
              <a:buNone/>
              <a:defRPr sz="800"/>
            </a:lvl1pPr>
          </a:lstStyle>
          <a:p>
            <a:r>
              <a:rPr lang="en-US" dirty="0"/>
              <a:t>[Icon]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"/>
          </p:nvPr>
        </p:nvSpPr>
        <p:spPr>
          <a:xfrm>
            <a:off x="548641" y="2285998"/>
            <a:ext cx="2499359" cy="3886202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C7652FE0-2E63-C05D-5D80-EE5429B0A7EE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3413760" y="1600200"/>
            <a:ext cx="557784" cy="557784"/>
          </a:xfrm>
        </p:spPr>
        <p:txBody>
          <a:bodyPr anchor="ctr" anchorCtr="0"/>
          <a:lstStyle>
            <a:lvl1pPr marL="0" indent="0" algn="ctr">
              <a:buFontTx/>
              <a:buNone/>
              <a:defRPr sz="800"/>
            </a:lvl1pPr>
          </a:lstStyle>
          <a:p>
            <a:r>
              <a:rPr lang="en-US" dirty="0"/>
              <a:t>[Icon]</a:t>
            </a:r>
          </a:p>
        </p:txBody>
      </p:sp>
      <p:sp>
        <p:nvSpPr>
          <p:cNvPr id="4" name="Content Placeholder 5"/>
          <p:cNvSpPr>
            <a:spLocks noGrp="1"/>
          </p:cNvSpPr>
          <p:nvPr>
            <p:ph sz="half" idx="2"/>
          </p:nvPr>
        </p:nvSpPr>
        <p:spPr>
          <a:xfrm>
            <a:off x="3413761" y="2285998"/>
            <a:ext cx="2499359" cy="3886202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B76F3E0A-3A89-0179-6808-7B86658B293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6278880" y="1600200"/>
            <a:ext cx="557784" cy="557784"/>
          </a:xfrm>
        </p:spPr>
        <p:txBody>
          <a:bodyPr anchor="ctr" anchorCtr="0"/>
          <a:lstStyle>
            <a:lvl1pPr marL="0" indent="0" algn="ctr">
              <a:buFontTx/>
              <a:buNone/>
              <a:defRPr sz="800"/>
            </a:lvl1pPr>
          </a:lstStyle>
          <a:p>
            <a:r>
              <a:rPr lang="en-US" dirty="0"/>
              <a:t>[Icon]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5998"/>
            <a:ext cx="2499359" cy="3886202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83E5AF74-1A89-50D1-F570-2D5345102584}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9144000" y="1600200"/>
            <a:ext cx="557784" cy="557784"/>
          </a:xfrm>
        </p:spPr>
        <p:txBody>
          <a:bodyPr anchor="ctr" anchorCtr="0"/>
          <a:lstStyle>
            <a:lvl1pPr marL="0" indent="0" algn="ctr">
              <a:buFontTx/>
              <a:buNone/>
              <a:defRPr sz="800"/>
            </a:lvl1pPr>
          </a:lstStyle>
          <a:p>
            <a:r>
              <a:rPr lang="en-US" dirty="0"/>
              <a:t>[Icon]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5998"/>
            <a:ext cx="2499359" cy="3886202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8B7C8174-B194-B25B-91AA-597E72C8131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35D703CE-07B4-4C05-A488-B4566700621F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89FF259-217B-3F10-C738-AE2C6A9EE83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406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Numbers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54C21BF-3440-8CAE-0A59-466346C771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8412A77E-32D6-ECE7-C58C-21E3C08D8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3" name="TextBox">
            <a:extLst>
              <a:ext uri="{FF2B5EF4-FFF2-40B4-BE49-F238E27FC236}">
                <a16:creationId xmlns:a16="http://schemas.microsoft.com/office/drawing/2014/main" id="{AF47D3F9-758C-0713-980A-E6E56BBC1088}"/>
              </a:ext>
            </a:extLst>
          </p:cNvPr>
          <p:cNvSpPr txBox="1"/>
          <p:nvPr userDrawn="1"/>
        </p:nvSpPr>
        <p:spPr>
          <a:xfrm>
            <a:off x="54864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FontTx/>
              <a:buNone/>
              <a:defRPr sz="1300">
                <a:solidFill>
                  <a:schemeClr val="tx1"/>
                </a:solidFill>
              </a:defRPr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>
                <a:solidFill>
                  <a:schemeClr val="tx1"/>
                </a:solidFill>
              </a:defRPr>
            </a:lvl2pPr>
            <a:lvl3pPr marL="274320" indent="-137160">
              <a:defRPr sz="1300">
                <a:solidFill>
                  <a:schemeClr val="tx1"/>
                </a:solidFill>
              </a:defRPr>
            </a:lvl3pPr>
            <a:lvl4pPr marL="411480" indent="-137160">
              <a:defRPr sz="1300">
                <a:solidFill>
                  <a:schemeClr val="tx1"/>
                </a:solidFill>
              </a:defRPr>
            </a:lvl4pPr>
            <a:lvl5pPr marL="548640" indent="-137160">
              <a:defRPr sz="1300">
                <a:solidFill>
                  <a:schemeClr val="tx1"/>
                </a:solidFill>
              </a:defRPr>
            </a:lvl5pPr>
            <a:lvl6pPr marL="685800" indent="-137160">
              <a:defRPr sz="1300">
                <a:solidFill>
                  <a:schemeClr val="tx1"/>
                </a:solidFill>
              </a:defRPr>
            </a:lvl6pPr>
            <a:lvl7pPr marL="822960" indent="-137160">
              <a:defRPr sz="1300">
                <a:solidFill>
                  <a:schemeClr val="tx1"/>
                </a:solidFill>
              </a:defRPr>
            </a:lvl7pPr>
            <a:lvl8pPr marL="960120" indent="-137160">
              <a:defRPr sz="1300">
                <a:solidFill>
                  <a:schemeClr val="tx1"/>
                </a:solidFill>
              </a:defRPr>
            </a:lvl8pPr>
            <a:lvl9pPr marL="1097280" indent="-137160">
              <a:defRPr sz="13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D7771284-6191-6AE5-C8DC-E26F4DD28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TextBox">
            <a:extLst>
              <a:ext uri="{FF2B5EF4-FFF2-40B4-BE49-F238E27FC236}">
                <a16:creationId xmlns:a16="http://schemas.microsoft.com/office/drawing/2014/main" id="{0D9A8745-BD6D-12B2-16DF-02CB2BB85704}"/>
              </a:ext>
            </a:extLst>
          </p:cNvPr>
          <p:cNvSpPr txBox="1"/>
          <p:nvPr userDrawn="1"/>
        </p:nvSpPr>
        <p:spPr>
          <a:xfrm>
            <a:off x="341376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>
                <a:solidFill>
                  <a:schemeClr val="tx1"/>
                </a:solidFill>
              </a:defRPr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>
                <a:solidFill>
                  <a:schemeClr val="tx1"/>
                </a:solidFill>
              </a:defRPr>
            </a:lvl2pPr>
            <a:lvl3pPr marL="274320" indent="-137160">
              <a:defRPr sz="1300">
                <a:solidFill>
                  <a:schemeClr val="tx1"/>
                </a:solidFill>
              </a:defRPr>
            </a:lvl3pPr>
            <a:lvl4pPr marL="411480" indent="-137160">
              <a:defRPr sz="1300">
                <a:solidFill>
                  <a:schemeClr val="tx1"/>
                </a:solidFill>
              </a:defRPr>
            </a:lvl4pPr>
            <a:lvl5pPr marL="548640" indent="-137160">
              <a:defRPr sz="1300">
                <a:solidFill>
                  <a:schemeClr val="tx1"/>
                </a:solidFill>
              </a:defRPr>
            </a:lvl5pPr>
            <a:lvl6pPr marL="685800" indent="-137160">
              <a:defRPr sz="1300">
                <a:solidFill>
                  <a:schemeClr val="tx1"/>
                </a:solidFill>
              </a:defRPr>
            </a:lvl6pPr>
            <a:lvl7pPr marL="822960" indent="-137160">
              <a:defRPr sz="1300">
                <a:solidFill>
                  <a:schemeClr val="tx1"/>
                </a:solidFill>
              </a:defRPr>
            </a:lvl7pPr>
            <a:lvl8pPr marL="960120" indent="-137160">
              <a:defRPr sz="1300">
                <a:solidFill>
                  <a:schemeClr val="tx1"/>
                </a:solidFill>
              </a:defRPr>
            </a:lvl8pPr>
            <a:lvl9pPr marL="1097280" indent="-137160">
              <a:defRPr sz="13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7F3E6C41-3F3A-5394-DD39-6844F7E1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2" name="TextBox">
            <a:extLst>
              <a:ext uri="{FF2B5EF4-FFF2-40B4-BE49-F238E27FC236}">
                <a16:creationId xmlns:a16="http://schemas.microsoft.com/office/drawing/2014/main" id="{BBB1FB2A-A05A-0E6A-2901-52A7D695A891}"/>
              </a:ext>
            </a:extLst>
          </p:cNvPr>
          <p:cNvSpPr txBox="1"/>
          <p:nvPr userDrawn="1"/>
        </p:nvSpPr>
        <p:spPr>
          <a:xfrm>
            <a:off x="627888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>
                <a:solidFill>
                  <a:schemeClr val="tx1"/>
                </a:solidFill>
              </a:defRPr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>
                <a:solidFill>
                  <a:schemeClr val="tx1"/>
                </a:solidFill>
              </a:defRPr>
            </a:lvl2pPr>
            <a:lvl3pPr marL="274320" indent="-137160">
              <a:defRPr sz="1300">
                <a:solidFill>
                  <a:schemeClr val="tx1"/>
                </a:solidFill>
              </a:defRPr>
            </a:lvl3pPr>
            <a:lvl4pPr marL="411480" indent="-137160">
              <a:defRPr sz="1300">
                <a:solidFill>
                  <a:schemeClr val="tx1"/>
                </a:solidFill>
              </a:defRPr>
            </a:lvl4pPr>
            <a:lvl5pPr marL="548640" indent="-137160">
              <a:defRPr sz="1300">
                <a:solidFill>
                  <a:schemeClr val="tx1"/>
                </a:solidFill>
              </a:defRPr>
            </a:lvl5pPr>
            <a:lvl6pPr marL="685800" indent="-137160">
              <a:defRPr sz="1300">
                <a:solidFill>
                  <a:schemeClr val="tx1"/>
                </a:solidFill>
              </a:defRPr>
            </a:lvl6pPr>
            <a:lvl7pPr marL="822960" indent="-137160">
              <a:defRPr sz="1300">
                <a:solidFill>
                  <a:schemeClr val="tx1"/>
                </a:solidFill>
              </a:defRPr>
            </a:lvl7pPr>
            <a:lvl8pPr marL="960120" indent="-137160">
              <a:defRPr sz="1300">
                <a:solidFill>
                  <a:schemeClr val="tx1"/>
                </a:solidFill>
              </a:defRPr>
            </a:lvl8pPr>
            <a:lvl9pPr marL="1097280" indent="-137160">
              <a:defRPr sz="13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Line">
            <a:extLst>
              <a:ext uri="{FF2B5EF4-FFF2-40B4-BE49-F238E27FC236}">
                <a16:creationId xmlns:a16="http://schemas.microsoft.com/office/drawing/2014/main" id="{FE115B30-3E6D-E823-531E-BB5BAA19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6" name="TextBox">
            <a:extLst>
              <a:ext uri="{FF2B5EF4-FFF2-40B4-BE49-F238E27FC236}">
                <a16:creationId xmlns:a16="http://schemas.microsoft.com/office/drawing/2014/main" id="{694F0353-A0DD-9642-BDD7-8FC612070822}"/>
              </a:ext>
            </a:extLst>
          </p:cNvPr>
          <p:cNvSpPr txBox="1"/>
          <p:nvPr userDrawn="1"/>
        </p:nvSpPr>
        <p:spPr>
          <a:xfrm>
            <a:off x="914400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>
                <a:solidFill>
                  <a:schemeClr val="tx1"/>
                </a:solidFill>
              </a:defRPr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>
                <a:solidFill>
                  <a:schemeClr val="tx1"/>
                </a:solidFill>
              </a:defRPr>
            </a:lvl2pPr>
            <a:lvl3pPr marL="274320" indent="-137160">
              <a:defRPr sz="1300">
                <a:solidFill>
                  <a:schemeClr val="tx1"/>
                </a:solidFill>
              </a:defRPr>
            </a:lvl3pPr>
            <a:lvl4pPr marL="411480" indent="-137160">
              <a:defRPr sz="1300">
                <a:solidFill>
                  <a:schemeClr val="tx1"/>
                </a:solidFill>
              </a:defRPr>
            </a:lvl4pPr>
            <a:lvl5pPr marL="548640" indent="-137160">
              <a:defRPr sz="1300">
                <a:solidFill>
                  <a:schemeClr val="tx1"/>
                </a:solidFill>
              </a:defRPr>
            </a:lvl5pPr>
            <a:lvl6pPr marL="685800" indent="-137160">
              <a:defRPr sz="1300">
                <a:solidFill>
                  <a:schemeClr val="tx1"/>
                </a:solidFill>
              </a:defRPr>
            </a:lvl6pPr>
            <a:lvl7pPr marL="822960" indent="-137160">
              <a:defRPr sz="1300">
                <a:solidFill>
                  <a:schemeClr val="tx1"/>
                </a:solidFill>
              </a:defRPr>
            </a:lvl7pPr>
            <a:lvl8pPr marL="960120" indent="-137160">
              <a:defRPr sz="1300">
                <a:solidFill>
                  <a:schemeClr val="tx1"/>
                </a:solidFill>
              </a:defRPr>
            </a:lvl8pPr>
            <a:lvl9pPr marL="1097280" indent="-137160">
              <a:defRPr sz="13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B012D9A-AE72-0239-7D2F-3E585FB16AD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694BD61C-20BA-43AF-A21F-1DAFB3200099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D07D52D1-634D-ECD5-045A-38F96B973AD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DEB0DA69-FBF7-5C40-833F-1B7B11772F8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97C6E0-6809-7398-D956-E5305EC75B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8D11FE2-7D4C-0C8C-5C66-E2E42A5A1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19" name="Picture 18" descr="Icon&#10;&#10;AI-generated content may be incorrect.">
            <a:extLst>
              <a:ext uri="{FF2B5EF4-FFF2-40B4-BE49-F238E27FC236}">
                <a16:creationId xmlns:a16="http://schemas.microsoft.com/office/drawing/2014/main" id="{7A363208-979B-2CA7-B7E7-6B43C90F9B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754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Number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6FD270-DB0B-36F0-B138-75209607ED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8412A77E-32D6-ECE7-C58C-21E3C08D8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3" name="TextBox">
            <a:extLst>
              <a:ext uri="{FF2B5EF4-FFF2-40B4-BE49-F238E27FC236}">
                <a16:creationId xmlns:a16="http://schemas.microsoft.com/office/drawing/2014/main" id="{AF47D3F9-758C-0713-980A-E6E56BBC1088}"/>
              </a:ext>
            </a:extLst>
          </p:cNvPr>
          <p:cNvSpPr txBox="1"/>
          <p:nvPr userDrawn="1"/>
        </p:nvSpPr>
        <p:spPr>
          <a:xfrm>
            <a:off x="54864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FontTx/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D7771284-6191-6AE5-C8DC-E26F4DD28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TextBox">
            <a:extLst>
              <a:ext uri="{FF2B5EF4-FFF2-40B4-BE49-F238E27FC236}">
                <a16:creationId xmlns:a16="http://schemas.microsoft.com/office/drawing/2014/main" id="{0D9A8745-BD6D-12B2-16DF-02CB2BB85704}"/>
              </a:ext>
            </a:extLst>
          </p:cNvPr>
          <p:cNvSpPr txBox="1"/>
          <p:nvPr userDrawn="1"/>
        </p:nvSpPr>
        <p:spPr>
          <a:xfrm>
            <a:off x="341376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7F3E6C41-3F3A-5394-DD39-6844F7E1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2" name="TextBox">
            <a:extLst>
              <a:ext uri="{FF2B5EF4-FFF2-40B4-BE49-F238E27FC236}">
                <a16:creationId xmlns:a16="http://schemas.microsoft.com/office/drawing/2014/main" id="{BBB1FB2A-A05A-0E6A-2901-52A7D695A891}"/>
              </a:ext>
            </a:extLst>
          </p:cNvPr>
          <p:cNvSpPr txBox="1"/>
          <p:nvPr userDrawn="1"/>
        </p:nvSpPr>
        <p:spPr>
          <a:xfrm>
            <a:off x="627888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03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Line">
            <a:extLst>
              <a:ext uri="{FF2B5EF4-FFF2-40B4-BE49-F238E27FC236}">
                <a16:creationId xmlns:a16="http://schemas.microsoft.com/office/drawing/2014/main" id="{FE115B30-3E6D-E823-531E-BB5BAA19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6" name="TextBox">
            <a:extLst>
              <a:ext uri="{FF2B5EF4-FFF2-40B4-BE49-F238E27FC236}">
                <a16:creationId xmlns:a16="http://schemas.microsoft.com/office/drawing/2014/main" id="{694F0353-A0DD-9642-BDD7-8FC612070822}"/>
              </a:ext>
            </a:extLst>
          </p:cNvPr>
          <p:cNvSpPr txBox="1"/>
          <p:nvPr userDrawn="1"/>
        </p:nvSpPr>
        <p:spPr>
          <a:xfrm>
            <a:off x="914400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04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6000"/>
            <a:ext cx="2499359" cy="388620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E669241-96AF-C7FA-0BE4-6592ABD2587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7B8021B-6105-4216-96FC-94348F216D0E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6C2643F-F661-8B8E-E36F-1F135C6F65B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1914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 Numbers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AEEBA188-82A1-2FC4-842F-8120003B6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8412A77E-32D6-ECE7-C58C-21E3C08D8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3" name="TextBox">
            <a:extLst>
              <a:ext uri="{FF2B5EF4-FFF2-40B4-BE49-F238E27FC236}">
                <a16:creationId xmlns:a16="http://schemas.microsoft.com/office/drawing/2014/main" id="{AF47D3F9-758C-0713-980A-E6E56BBC1088}"/>
              </a:ext>
            </a:extLst>
          </p:cNvPr>
          <p:cNvSpPr txBox="1"/>
          <p:nvPr userDrawn="1"/>
        </p:nvSpPr>
        <p:spPr>
          <a:xfrm>
            <a:off x="54864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D7771284-6191-6AE5-C8DC-E26F4DD28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TextBox">
            <a:extLst>
              <a:ext uri="{FF2B5EF4-FFF2-40B4-BE49-F238E27FC236}">
                <a16:creationId xmlns:a16="http://schemas.microsoft.com/office/drawing/2014/main" id="{0D9A8745-BD6D-12B2-16DF-02CB2BB85704}"/>
              </a:ext>
            </a:extLst>
          </p:cNvPr>
          <p:cNvSpPr txBox="1"/>
          <p:nvPr userDrawn="1"/>
        </p:nvSpPr>
        <p:spPr>
          <a:xfrm>
            <a:off x="341376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7F3E6C41-3F3A-5394-DD39-6844F7E1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2" name="TextBox">
            <a:extLst>
              <a:ext uri="{FF2B5EF4-FFF2-40B4-BE49-F238E27FC236}">
                <a16:creationId xmlns:a16="http://schemas.microsoft.com/office/drawing/2014/main" id="{BBB1FB2A-A05A-0E6A-2901-52A7D695A891}"/>
              </a:ext>
            </a:extLst>
          </p:cNvPr>
          <p:cNvSpPr txBox="1"/>
          <p:nvPr userDrawn="1"/>
        </p:nvSpPr>
        <p:spPr>
          <a:xfrm>
            <a:off x="627888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Line">
            <a:extLst>
              <a:ext uri="{FF2B5EF4-FFF2-40B4-BE49-F238E27FC236}">
                <a16:creationId xmlns:a16="http://schemas.microsoft.com/office/drawing/2014/main" id="{FE115B30-3E6D-E823-531E-BB5BAA19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1600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6" name="TextBox">
            <a:extLst>
              <a:ext uri="{FF2B5EF4-FFF2-40B4-BE49-F238E27FC236}">
                <a16:creationId xmlns:a16="http://schemas.microsoft.com/office/drawing/2014/main" id="{694F0353-A0DD-9642-BDD7-8FC612070822}"/>
              </a:ext>
            </a:extLst>
          </p:cNvPr>
          <p:cNvSpPr txBox="1"/>
          <p:nvPr userDrawn="1"/>
        </p:nvSpPr>
        <p:spPr>
          <a:xfrm>
            <a:off x="914400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Line">
            <a:extLst>
              <a:ext uri="{FF2B5EF4-FFF2-40B4-BE49-F238E27FC236}">
                <a16:creationId xmlns:a16="http://schemas.microsoft.com/office/drawing/2014/main" id="{1A90E933-723C-D9CC-B7AB-3043EDAB6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3886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8" name="TextBox">
            <a:extLst>
              <a:ext uri="{FF2B5EF4-FFF2-40B4-BE49-F238E27FC236}">
                <a16:creationId xmlns:a16="http://schemas.microsoft.com/office/drawing/2014/main" id="{8E3B414F-BCCF-E0E0-A5B7-9D21FED7A614}"/>
              </a:ext>
            </a:extLst>
          </p:cNvPr>
          <p:cNvSpPr txBox="1"/>
          <p:nvPr userDrawn="1"/>
        </p:nvSpPr>
        <p:spPr>
          <a:xfrm>
            <a:off x="54864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05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5731522F-82BF-A739-FBD5-84B13AFCBF1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4864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Line">
            <a:extLst>
              <a:ext uri="{FF2B5EF4-FFF2-40B4-BE49-F238E27FC236}">
                <a16:creationId xmlns:a16="http://schemas.microsoft.com/office/drawing/2014/main" id="{B07AB9A6-54AF-4DC6-E298-2E576695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3886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0" name="TextBox">
            <a:extLst>
              <a:ext uri="{FF2B5EF4-FFF2-40B4-BE49-F238E27FC236}">
                <a16:creationId xmlns:a16="http://schemas.microsoft.com/office/drawing/2014/main" id="{E79A49CF-30B2-91DC-6BCA-2A41DD4CBF09}"/>
              </a:ext>
            </a:extLst>
          </p:cNvPr>
          <p:cNvSpPr txBox="1"/>
          <p:nvPr userDrawn="1"/>
        </p:nvSpPr>
        <p:spPr>
          <a:xfrm>
            <a:off x="341376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06</a:t>
            </a:r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5FE6691B-ACEF-8803-7DC3-70B52F8999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76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Line">
            <a:extLst>
              <a:ext uri="{FF2B5EF4-FFF2-40B4-BE49-F238E27FC236}">
                <a16:creationId xmlns:a16="http://schemas.microsoft.com/office/drawing/2014/main" id="{DE9CD609-8A04-24B8-B562-11703E18D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3886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2" name="TextBox">
            <a:extLst>
              <a:ext uri="{FF2B5EF4-FFF2-40B4-BE49-F238E27FC236}">
                <a16:creationId xmlns:a16="http://schemas.microsoft.com/office/drawing/2014/main" id="{7C5E0031-266F-D418-0BAB-9BD3C4F1EC3F}"/>
              </a:ext>
            </a:extLst>
          </p:cNvPr>
          <p:cNvSpPr txBox="1"/>
          <p:nvPr userDrawn="1"/>
        </p:nvSpPr>
        <p:spPr>
          <a:xfrm>
            <a:off x="627888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07</a:t>
            </a:r>
          </a:p>
        </p:txBody>
      </p:sp>
      <p:sp>
        <p:nvSpPr>
          <p:cNvPr id="26" name="Content Placeholder 8">
            <a:extLst>
              <a:ext uri="{FF2B5EF4-FFF2-40B4-BE49-F238E27FC236}">
                <a16:creationId xmlns:a16="http://schemas.microsoft.com/office/drawing/2014/main" id="{772BE48E-72DE-7245-BBDA-BF3FEC69BED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88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3" name="Line">
            <a:extLst>
              <a:ext uri="{FF2B5EF4-FFF2-40B4-BE49-F238E27FC236}">
                <a16:creationId xmlns:a16="http://schemas.microsoft.com/office/drawing/2014/main" id="{51FB53C0-6EA8-D891-85A3-23EE83EAD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3886200"/>
            <a:ext cx="2499360" cy="0"/>
          </a:xfrm>
          <a:prstGeom prst="line">
            <a:avLst/>
          </a:prstGeom>
          <a:ln w="19050" cap="flat">
            <a:solidFill>
              <a:schemeClr val="tx2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4" name="TextBox">
            <a:extLst>
              <a:ext uri="{FF2B5EF4-FFF2-40B4-BE49-F238E27FC236}">
                <a16:creationId xmlns:a16="http://schemas.microsoft.com/office/drawing/2014/main" id="{6BF9F70B-8D8A-3E73-E423-909DA6A75EB4}"/>
              </a:ext>
            </a:extLst>
          </p:cNvPr>
          <p:cNvSpPr txBox="1"/>
          <p:nvPr userDrawn="1"/>
        </p:nvSpPr>
        <p:spPr>
          <a:xfrm>
            <a:off x="914400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>
                <a:solidFill>
                  <a:schemeClr val="tx2"/>
                </a:solidFill>
              </a:rPr>
              <a:t>08</a:t>
            </a:r>
          </a:p>
        </p:txBody>
      </p:sp>
      <p:sp>
        <p:nvSpPr>
          <p:cNvPr id="27" name="Content Placeholder 9">
            <a:extLst>
              <a:ext uri="{FF2B5EF4-FFF2-40B4-BE49-F238E27FC236}">
                <a16:creationId xmlns:a16="http://schemas.microsoft.com/office/drawing/2014/main" id="{EA060839-AF98-8040-7AE9-8F0D7E00C13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4400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6E3723B8-B265-6943-67A5-DF3F0D5EC1C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D27CFAB-73E6-44A8-B862-B3306344E3F2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8D4AF177-759A-A93C-2097-C2C22D9368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6" name="Rectangle 15">
            <a:extLst>
              <a:ext uri="{FF2B5EF4-FFF2-40B4-BE49-F238E27FC236}">
                <a16:creationId xmlns:a16="http://schemas.microsoft.com/office/drawing/2014/main" id="{FEDB97C0-F514-9C55-3E16-9FC0105AEFD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C06597B-21CB-E031-D41A-B15442D1221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683D62A2-07A8-BAA8-85B3-F91E03627A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31" name="Picture 30" descr="Icon&#10;&#10;AI-generated content may be incorrect.">
            <a:extLst>
              <a:ext uri="{FF2B5EF4-FFF2-40B4-BE49-F238E27FC236}">
                <a16:creationId xmlns:a16="http://schemas.microsoft.com/office/drawing/2014/main" id="{2D9B722B-31AD-49B5-B78A-3AA161760E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87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88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Numbers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63F0940-E33E-9D7F-C52B-16CFD0545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cxnSp>
        <p:nvCxnSpPr>
          <p:cNvPr id="15" name="Line">
            <a:extLst>
              <a:ext uri="{FF2B5EF4-FFF2-40B4-BE49-F238E27FC236}">
                <a16:creationId xmlns:a16="http://schemas.microsoft.com/office/drawing/2014/main" id="{8412A77E-32D6-ECE7-C58C-21E3C08D86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3" name="TextBox">
            <a:extLst>
              <a:ext uri="{FF2B5EF4-FFF2-40B4-BE49-F238E27FC236}">
                <a16:creationId xmlns:a16="http://schemas.microsoft.com/office/drawing/2014/main" id="{AF47D3F9-758C-0713-980A-E6E56BBC1088}"/>
              </a:ext>
            </a:extLst>
          </p:cNvPr>
          <p:cNvSpPr txBox="1"/>
          <p:nvPr userDrawn="1"/>
        </p:nvSpPr>
        <p:spPr>
          <a:xfrm>
            <a:off x="54864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9" name="Line">
            <a:extLst>
              <a:ext uri="{FF2B5EF4-FFF2-40B4-BE49-F238E27FC236}">
                <a16:creationId xmlns:a16="http://schemas.microsoft.com/office/drawing/2014/main" id="{D7771284-6191-6AE5-C8DC-E26F4DD28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0" name="TextBox">
            <a:extLst>
              <a:ext uri="{FF2B5EF4-FFF2-40B4-BE49-F238E27FC236}">
                <a16:creationId xmlns:a16="http://schemas.microsoft.com/office/drawing/2014/main" id="{0D9A8745-BD6D-12B2-16DF-02CB2BB85704}"/>
              </a:ext>
            </a:extLst>
          </p:cNvPr>
          <p:cNvSpPr txBox="1"/>
          <p:nvPr userDrawn="1"/>
        </p:nvSpPr>
        <p:spPr>
          <a:xfrm>
            <a:off x="341376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02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1376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Line">
            <a:extLst>
              <a:ext uri="{FF2B5EF4-FFF2-40B4-BE49-F238E27FC236}">
                <a16:creationId xmlns:a16="http://schemas.microsoft.com/office/drawing/2014/main" id="{7F3E6C41-3F3A-5394-DD39-6844F7E13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2" name="TextBox">
            <a:extLst>
              <a:ext uri="{FF2B5EF4-FFF2-40B4-BE49-F238E27FC236}">
                <a16:creationId xmlns:a16="http://schemas.microsoft.com/office/drawing/2014/main" id="{BBB1FB2A-A05A-0E6A-2901-52A7D695A891}"/>
              </a:ext>
            </a:extLst>
          </p:cNvPr>
          <p:cNvSpPr txBox="1"/>
          <p:nvPr userDrawn="1"/>
        </p:nvSpPr>
        <p:spPr>
          <a:xfrm>
            <a:off x="627888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03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17618FB-CD21-AF4A-B264-6355E9BD798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7888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" name="Line">
            <a:extLst>
              <a:ext uri="{FF2B5EF4-FFF2-40B4-BE49-F238E27FC236}">
                <a16:creationId xmlns:a16="http://schemas.microsoft.com/office/drawing/2014/main" id="{FE115B30-3E6D-E823-531E-BB5BAA199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1600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16" name="TextBox">
            <a:extLst>
              <a:ext uri="{FF2B5EF4-FFF2-40B4-BE49-F238E27FC236}">
                <a16:creationId xmlns:a16="http://schemas.microsoft.com/office/drawing/2014/main" id="{694F0353-A0DD-9642-BDD7-8FC612070822}"/>
              </a:ext>
            </a:extLst>
          </p:cNvPr>
          <p:cNvSpPr txBox="1"/>
          <p:nvPr userDrawn="1"/>
        </p:nvSpPr>
        <p:spPr>
          <a:xfrm>
            <a:off x="9144001" y="1737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04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873DCC96-E62A-5505-4F1E-4A80C8498209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9144001" y="2286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Line">
            <a:extLst>
              <a:ext uri="{FF2B5EF4-FFF2-40B4-BE49-F238E27FC236}">
                <a16:creationId xmlns:a16="http://schemas.microsoft.com/office/drawing/2014/main" id="{1A90E933-723C-D9CC-B7AB-3043EDAB63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48640" y="3886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8" name="TextBox">
            <a:extLst>
              <a:ext uri="{FF2B5EF4-FFF2-40B4-BE49-F238E27FC236}">
                <a16:creationId xmlns:a16="http://schemas.microsoft.com/office/drawing/2014/main" id="{8E3B414F-BCCF-E0E0-A5B7-9D21FED7A614}"/>
              </a:ext>
            </a:extLst>
          </p:cNvPr>
          <p:cNvSpPr txBox="1"/>
          <p:nvPr userDrawn="1"/>
        </p:nvSpPr>
        <p:spPr>
          <a:xfrm>
            <a:off x="54864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05</a:t>
            </a: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5731522F-82BF-A739-FBD5-84B13AFCBF10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4864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9" name="Line">
            <a:extLst>
              <a:ext uri="{FF2B5EF4-FFF2-40B4-BE49-F238E27FC236}">
                <a16:creationId xmlns:a16="http://schemas.microsoft.com/office/drawing/2014/main" id="{B07AB9A6-54AF-4DC6-E298-2E576695A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413760" y="3886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0" name="TextBox">
            <a:extLst>
              <a:ext uri="{FF2B5EF4-FFF2-40B4-BE49-F238E27FC236}">
                <a16:creationId xmlns:a16="http://schemas.microsoft.com/office/drawing/2014/main" id="{E79A49CF-30B2-91DC-6BCA-2A41DD4CBF09}"/>
              </a:ext>
            </a:extLst>
          </p:cNvPr>
          <p:cNvSpPr txBox="1"/>
          <p:nvPr userDrawn="1"/>
        </p:nvSpPr>
        <p:spPr>
          <a:xfrm>
            <a:off x="341376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06</a:t>
            </a:r>
          </a:p>
        </p:txBody>
      </p:sp>
      <p:sp>
        <p:nvSpPr>
          <p:cNvPr id="25" name="Content Placeholder 7">
            <a:extLst>
              <a:ext uri="{FF2B5EF4-FFF2-40B4-BE49-F238E27FC236}">
                <a16:creationId xmlns:a16="http://schemas.microsoft.com/office/drawing/2014/main" id="{5FE6691B-ACEF-8803-7DC3-70B52F89990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341376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1" name="Line">
            <a:extLst>
              <a:ext uri="{FF2B5EF4-FFF2-40B4-BE49-F238E27FC236}">
                <a16:creationId xmlns:a16="http://schemas.microsoft.com/office/drawing/2014/main" id="{DE9CD609-8A04-24B8-B562-11703E18D2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278880" y="3886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2" name="TextBox">
            <a:extLst>
              <a:ext uri="{FF2B5EF4-FFF2-40B4-BE49-F238E27FC236}">
                <a16:creationId xmlns:a16="http://schemas.microsoft.com/office/drawing/2014/main" id="{7C5E0031-266F-D418-0BAB-9BD3C4F1EC3F}"/>
              </a:ext>
            </a:extLst>
          </p:cNvPr>
          <p:cNvSpPr txBox="1"/>
          <p:nvPr userDrawn="1"/>
        </p:nvSpPr>
        <p:spPr>
          <a:xfrm>
            <a:off x="627888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07</a:t>
            </a:r>
          </a:p>
        </p:txBody>
      </p:sp>
      <p:sp>
        <p:nvSpPr>
          <p:cNvPr id="26" name="Content Placeholder 8">
            <a:extLst>
              <a:ext uri="{FF2B5EF4-FFF2-40B4-BE49-F238E27FC236}">
                <a16:creationId xmlns:a16="http://schemas.microsoft.com/office/drawing/2014/main" id="{772BE48E-72DE-7245-BBDA-BF3FEC69BED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7888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3" name="Line">
            <a:extLst>
              <a:ext uri="{FF2B5EF4-FFF2-40B4-BE49-F238E27FC236}">
                <a16:creationId xmlns:a16="http://schemas.microsoft.com/office/drawing/2014/main" id="{51FB53C0-6EA8-D891-85A3-23EE83EAD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9144000" y="3886200"/>
            <a:ext cx="2499360" cy="0"/>
          </a:xfrm>
          <a:prstGeom prst="line">
            <a:avLst/>
          </a:prstGeom>
          <a:ln w="19050" cap="flat">
            <a:solidFill>
              <a:schemeClr val="tx1"/>
            </a:solidFill>
            <a:miter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rgbClr val="000000"/>
          </a:effectRef>
          <a:fontRef idx="minor">
            <a:schemeClr val="lt1"/>
          </a:fontRef>
        </p:style>
      </p:cxnSp>
      <p:sp>
        <p:nvSpPr>
          <p:cNvPr id="24" name="TextBox">
            <a:extLst>
              <a:ext uri="{FF2B5EF4-FFF2-40B4-BE49-F238E27FC236}">
                <a16:creationId xmlns:a16="http://schemas.microsoft.com/office/drawing/2014/main" id="{6BF9F70B-8D8A-3E73-E423-909DA6A75EB4}"/>
              </a:ext>
            </a:extLst>
          </p:cNvPr>
          <p:cNvSpPr txBox="1"/>
          <p:nvPr userDrawn="1"/>
        </p:nvSpPr>
        <p:spPr>
          <a:xfrm>
            <a:off x="9144001" y="4023360"/>
            <a:ext cx="2499359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8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3600" b="1" dirty="0"/>
              <a:t>08</a:t>
            </a:r>
          </a:p>
        </p:txBody>
      </p:sp>
      <p:sp>
        <p:nvSpPr>
          <p:cNvPr id="27" name="Content Placeholder 9">
            <a:extLst>
              <a:ext uri="{FF2B5EF4-FFF2-40B4-BE49-F238E27FC236}">
                <a16:creationId xmlns:a16="http://schemas.microsoft.com/office/drawing/2014/main" id="{EA060839-AF98-8040-7AE9-8F0D7E00C135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9144001" y="4572000"/>
            <a:ext cx="2499359" cy="1325880"/>
          </a:xfrm>
        </p:spPr>
        <p:txBody>
          <a:bodyPr/>
          <a:lstStyle>
            <a:lvl1pPr marL="0" indent="0">
              <a:spcBef>
                <a:spcPts val="1000"/>
              </a:spcBef>
              <a:buNone/>
              <a:defRPr sz="13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300"/>
            </a:lvl2pPr>
            <a:lvl3pPr marL="274320" indent="-137160">
              <a:defRPr sz="1300"/>
            </a:lvl3pPr>
            <a:lvl4pPr marL="411480" indent="-137160">
              <a:defRPr sz="1300"/>
            </a:lvl4pPr>
            <a:lvl5pPr marL="548640" indent="-137160">
              <a:defRPr sz="1300"/>
            </a:lvl5pPr>
            <a:lvl6pPr marL="685800" indent="-137160">
              <a:defRPr sz="1300"/>
            </a:lvl6pPr>
            <a:lvl7pPr marL="822960" indent="-137160">
              <a:defRPr sz="1300"/>
            </a:lvl7pPr>
            <a:lvl8pPr marL="960120" indent="-137160">
              <a:defRPr sz="1300"/>
            </a:lvl8pPr>
            <a:lvl9pPr marL="109728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8" name="Date Placeholder 27">
            <a:extLst>
              <a:ext uri="{FF2B5EF4-FFF2-40B4-BE49-F238E27FC236}">
                <a16:creationId xmlns:a16="http://schemas.microsoft.com/office/drawing/2014/main" id="{4C43927A-9072-62B2-E6B6-C90CC98BD41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9B2E784-A5F5-4301-881B-94AC8DBF9DED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7C0BB974-2130-F29B-EFD0-42CC6056022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005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8231293" cy="914400"/>
          </a:xfrm>
        </p:spPr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9532378-F1EC-4C8C-4ED2-DF860F9951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40" y="1600200"/>
            <a:ext cx="11094720" cy="4572000"/>
          </a:xfrm>
        </p:spPr>
        <p:txBody>
          <a:bodyPr numCol="2"/>
          <a:lstStyle>
            <a:lvl1pPr marL="0" indent="0">
              <a:spcBef>
                <a:spcPts val="1000"/>
              </a:spcBef>
              <a:buFontTx/>
              <a:buNone/>
              <a:defRPr sz="1100"/>
            </a:lvl1pPr>
            <a:lvl2pPr marL="137160" indent="-137160">
              <a:spcBef>
                <a:spcPts val="1000"/>
              </a:spcBef>
              <a:buFont typeface="Arial" panose="020B0604020202020204" pitchFamily="34" charset="0"/>
              <a:buChar char="▪"/>
              <a:defRPr sz="1100"/>
            </a:lvl2pPr>
            <a:lvl3pPr marL="274320" indent="-137160">
              <a:defRPr sz="1100"/>
            </a:lvl3pPr>
            <a:lvl4pPr marL="411480" indent="-137160">
              <a:defRPr sz="1100"/>
            </a:lvl4pPr>
            <a:lvl5pPr marL="548640" indent="-137160">
              <a:defRPr sz="1100"/>
            </a:lvl5pPr>
            <a:lvl6pPr marL="685800" indent="-137160">
              <a:defRPr sz="1100"/>
            </a:lvl6pPr>
            <a:lvl7pPr marL="822960" indent="-137160">
              <a:defRPr sz="1100"/>
            </a:lvl7pPr>
            <a:lvl8pPr marL="960120" indent="-137160">
              <a:defRPr sz="1100"/>
            </a:lvl8pPr>
            <a:lvl9pPr marL="1097280" indent="-137160"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3CB055-EB11-8EF9-03BC-FB9ECE4D8BA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F357020-80C2-43F0-9F5B-8C3D0634A48B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93FB7-0B10-910E-2F4E-A8DFAF9A4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302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0F3CE13-290E-12C4-BDCA-17CB5BAFF74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28600"/>
            <a:ext cx="12192000" cy="640080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0AF67DC4-909F-6BF0-DB86-8675E25715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F3D174-1921-7F28-5394-750C376C77F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8EAB3A5-9E92-4BB9-8F22-9632B4FBEDBA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BD6737-D835-6484-7A3F-BAD2D784E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916293-F82F-9B88-7697-946B98977C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8" name="Picture 7" descr="Icon&#10;&#10;AI-generated content may be incorrect.">
            <a:extLst>
              <a:ext uri="{FF2B5EF4-FFF2-40B4-BE49-F238E27FC236}">
                <a16:creationId xmlns:a16="http://schemas.microsoft.com/office/drawing/2014/main" id="{C4861863-C292-5F6A-94C0-F94036EA7B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4340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5364480" cy="914400"/>
          </a:xfrm>
        </p:spPr>
        <p:txBody>
          <a:bodyPr/>
          <a:lstStyle>
            <a:lvl1pPr>
              <a:defRPr sz="2800" b="1" cap="none" baseline="0"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39" y="1600200"/>
            <a:ext cx="536448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EDA6D-3B28-23A1-C2EE-BBB7617D7D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40923810-5FB2-48C9-96CA-1DE2C4773142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31B70-C8F2-D686-C30C-B4651FF04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D1DFBC2-C4E8-E691-E48C-B8D2CF49CD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8037" y="1076324"/>
            <a:ext cx="5365748" cy="5095875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9074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4D455EB0-A36D-4986-9393-AA1D5CE6C06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39" y="411480"/>
            <a:ext cx="11094720" cy="310896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3794760"/>
            <a:ext cx="5364480" cy="914400"/>
          </a:xfrm>
        </p:spPr>
        <p:txBody>
          <a:bodyPr/>
          <a:lstStyle>
            <a:lvl1pPr>
              <a:defRPr sz="2800" b="1" cap="none" baseline="0"/>
            </a:lvl1pPr>
          </a:lstStyle>
          <a:p>
            <a:r>
              <a:rPr lang="en-US" dirty="0"/>
              <a:t>[Slide title]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half" idx="1"/>
          </p:nvPr>
        </p:nvSpPr>
        <p:spPr>
          <a:xfrm>
            <a:off x="6278879" y="3794760"/>
            <a:ext cx="5364480" cy="2377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439DE7-660B-3FA9-966D-AB1D9EF6AC8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50EFF4B-86EB-42FB-93EA-7D8F9CB2466F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63529-A3F2-C0F4-1A5C-AAFFF34D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372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90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orient="horz" pos="2218" userDrawn="1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4C4A4C8-609A-5582-34D3-DD47E15FD2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39" y="1600200"/>
            <a:ext cx="5364480" cy="228600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E500155-914F-3AB3-C892-09CE75C54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37" y="4114800"/>
            <a:ext cx="5364480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3" name="Content Placeholder 4"/>
          <p:cNvSpPr>
            <a:spLocks noGrp="1"/>
          </p:cNvSpPr>
          <p:nvPr>
            <p:ph sz="half" idx="1"/>
          </p:nvPr>
        </p:nvSpPr>
        <p:spPr>
          <a:xfrm>
            <a:off x="548639" y="4526280"/>
            <a:ext cx="5364480" cy="164592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3A5FBE-3D66-4376-9A16-FE11155BA5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78879" y="1600200"/>
            <a:ext cx="5364480" cy="228600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D5289C6-6376-08BD-CF12-DE93A92EFB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78879" y="4114800"/>
            <a:ext cx="5364480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half" idx="2"/>
          </p:nvPr>
        </p:nvSpPr>
        <p:spPr>
          <a:xfrm>
            <a:off x="6278879" y="4526280"/>
            <a:ext cx="5364480" cy="164592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309248A-8803-C0D0-F841-DA0B643CD6D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B14FC24-E041-45E9-9A72-E5755A86890F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E501E26-5E18-9AC3-2607-A695FA23E63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552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  <p15:guide id="3" orient="horz" pos="2592" userDrawn="1">
          <p15:clr>
            <a:srgbClr val="A4A3A4"/>
          </p15:clr>
        </p15:guide>
        <p15:guide id="4" orient="horz" pos="2448" userDrawn="1">
          <p15:clr>
            <a:srgbClr val="A4A3A4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4C4A4C8-609A-5582-34D3-DD47E15FD2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39" y="1600200"/>
            <a:ext cx="3450336" cy="16916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E500155-914F-3AB3-C892-09CE75C54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37" y="3520440"/>
            <a:ext cx="3450336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3" name="Content Placeholder 4"/>
          <p:cNvSpPr>
            <a:spLocks noGrp="1"/>
          </p:cNvSpPr>
          <p:nvPr>
            <p:ph sz="half" idx="1"/>
          </p:nvPr>
        </p:nvSpPr>
        <p:spPr>
          <a:xfrm>
            <a:off x="548639" y="3931920"/>
            <a:ext cx="3450336" cy="224028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3A5FBE-3D66-4376-9A16-FE11155BA5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70831" y="1600200"/>
            <a:ext cx="3450336" cy="16916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D5289C6-6376-08BD-CF12-DE93A92EFB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70831" y="3520440"/>
            <a:ext cx="3450336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half" idx="2"/>
          </p:nvPr>
        </p:nvSpPr>
        <p:spPr>
          <a:xfrm>
            <a:off x="4370831" y="3931920"/>
            <a:ext cx="3450336" cy="224028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F1293E6-42E9-E8B5-FFA8-86FB82D4865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3" y="1600200"/>
            <a:ext cx="3450336" cy="16916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A0087B1-BE04-FAAE-807C-18D539A585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193023" y="3520440"/>
            <a:ext cx="3450336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800" b="1"/>
            </a:lvl1pPr>
            <a:lvl2pPr marL="0" indent="0">
              <a:spcBef>
                <a:spcPts val="0"/>
              </a:spcBef>
              <a:buFontTx/>
              <a:buNone/>
              <a:defRPr sz="1800" b="1"/>
            </a:lvl2pPr>
            <a:lvl3pPr marL="0" indent="0">
              <a:spcBef>
                <a:spcPts val="0"/>
              </a:spcBef>
              <a:buFontTx/>
              <a:buNone/>
              <a:defRPr sz="1800" b="1"/>
            </a:lvl3pPr>
            <a:lvl4pPr marL="0" indent="0">
              <a:spcBef>
                <a:spcPts val="0"/>
              </a:spcBef>
              <a:buFontTx/>
              <a:buNone/>
              <a:defRPr sz="1800" b="1"/>
            </a:lvl4pPr>
            <a:lvl5pPr marL="0" indent="0">
              <a:spcBef>
                <a:spcPts val="0"/>
              </a:spcBef>
              <a:buFontTx/>
              <a:buNone/>
              <a:defRPr sz="1800" b="1"/>
            </a:lvl5pPr>
            <a:lvl6pPr marL="0" indent="0">
              <a:spcBef>
                <a:spcPts val="0"/>
              </a:spcBef>
              <a:buFontTx/>
              <a:buNone/>
              <a:defRPr sz="1800" b="1"/>
            </a:lvl6pPr>
            <a:lvl7pPr marL="0" indent="0">
              <a:spcBef>
                <a:spcPts val="0"/>
              </a:spcBef>
              <a:buFontTx/>
              <a:buNone/>
              <a:defRPr sz="1800" b="1"/>
            </a:lvl7pPr>
            <a:lvl8pPr marL="0" indent="0">
              <a:spcBef>
                <a:spcPts val="0"/>
              </a:spcBef>
              <a:buFontTx/>
              <a:buNone/>
              <a:defRPr sz="1800" b="1"/>
            </a:lvl8pPr>
            <a:lvl9pPr marL="0" indent="0">
              <a:spcBef>
                <a:spcPts val="0"/>
              </a:spcBef>
              <a:buFontTx/>
              <a:buNone/>
              <a:defRPr sz="18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A4D43E8-8B9E-0180-3592-10B667D0951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8193023" y="3931920"/>
            <a:ext cx="3450336" cy="2240280"/>
          </a:xfrm>
        </p:spPr>
        <p:txBody>
          <a:bodyPr/>
          <a:lstStyle>
            <a:lvl1pPr marL="137160" indent="-137160">
              <a:defRPr sz="1500"/>
            </a:lvl1pPr>
            <a:lvl2pPr marL="274320" indent="-137160">
              <a:defRPr sz="1500"/>
            </a:lvl2pPr>
            <a:lvl3pPr marL="411480" indent="-137160">
              <a:defRPr sz="1500"/>
            </a:lvl3pPr>
            <a:lvl4pPr marL="548640" indent="-137160">
              <a:defRPr sz="1500"/>
            </a:lvl4pPr>
            <a:lvl5pPr marL="685800" indent="-137160">
              <a:defRPr sz="1500"/>
            </a:lvl5pPr>
            <a:lvl6pPr marL="822960" indent="-137160">
              <a:defRPr sz="1500"/>
            </a:lvl6pPr>
            <a:lvl7pPr marL="960120" indent="-137160">
              <a:defRPr sz="1500"/>
            </a:lvl7pPr>
            <a:lvl8pPr marL="1097280" indent="-137160">
              <a:defRPr sz="1500"/>
            </a:lvl8pPr>
            <a:lvl9pPr marL="1234440" indent="-137160"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CC41EC7-A74C-7FAC-CAAF-B45134A90C1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98A19125-94A7-4474-858C-FD9C4ABE9DDA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DCE38A9-CABF-9588-DDD8-93DD198F7E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839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2218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orient="horz" pos="2074" userDrawn="1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17D0BA3-CE88-4FFE-E80D-CD039190B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E4C4A4C8-609A-5582-34D3-DD47E15FD26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8641" y="1600200"/>
            <a:ext cx="2499359" cy="12344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AE500155-914F-3AB3-C892-09CE75C54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39" y="3063240"/>
            <a:ext cx="2499359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/>
            </a:lvl1pPr>
            <a:lvl2pPr marL="0" indent="0">
              <a:spcBef>
                <a:spcPts val="0"/>
              </a:spcBef>
              <a:buFontTx/>
              <a:buNone/>
              <a:defRPr sz="1600" b="1"/>
            </a:lvl2pPr>
            <a:lvl3pPr marL="0" indent="0">
              <a:spcBef>
                <a:spcPts val="0"/>
              </a:spcBef>
              <a:buFontTx/>
              <a:buNone/>
              <a:defRPr sz="1600" b="1"/>
            </a:lvl3pPr>
            <a:lvl4pPr marL="0" indent="0">
              <a:spcBef>
                <a:spcPts val="0"/>
              </a:spcBef>
              <a:buFontTx/>
              <a:buNone/>
              <a:defRPr sz="1600" b="1"/>
            </a:lvl4pPr>
            <a:lvl5pPr marL="0" indent="0">
              <a:spcBef>
                <a:spcPts val="0"/>
              </a:spcBef>
              <a:buFontTx/>
              <a:buNone/>
              <a:defRPr sz="1600" b="1"/>
            </a:lvl5pPr>
            <a:lvl6pPr marL="0" indent="0">
              <a:spcBef>
                <a:spcPts val="0"/>
              </a:spcBef>
              <a:buFontTx/>
              <a:buNone/>
              <a:defRPr sz="1600" b="1"/>
            </a:lvl6pPr>
            <a:lvl7pPr marL="0" indent="0">
              <a:spcBef>
                <a:spcPts val="0"/>
              </a:spcBef>
              <a:buFontTx/>
              <a:buNone/>
              <a:defRPr sz="1600" b="1"/>
            </a:lvl7pPr>
            <a:lvl8pPr marL="0" indent="0">
              <a:spcBef>
                <a:spcPts val="0"/>
              </a:spcBef>
              <a:buFontTx/>
              <a:buNone/>
              <a:defRPr sz="1600" b="1"/>
            </a:lvl8pPr>
            <a:lvl9pPr marL="0" indent="0">
              <a:spcBef>
                <a:spcPts val="0"/>
              </a:spcBef>
              <a:buFontTx/>
              <a:buNone/>
              <a:defRPr sz="16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3" name="Content Placeholder 4"/>
          <p:cNvSpPr>
            <a:spLocks noGrp="1"/>
          </p:cNvSpPr>
          <p:nvPr>
            <p:ph sz="half" idx="1"/>
          </p:nvPr>
        </p:nvSpPr>
        <p:spPr>
          <a:xfrm>
            <a:off x="548641" y="3474720"/>
            <a:ext cx="2499359" cy="269748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C3A5FBE-3D66-4376-9A16-FE11155BA5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428805" y="1600200"/>
            <a:ext cx="2499359" cy="12344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D5289C6-6376-08BD-CF12-DE93A92EFB7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28805" y="3063240"/>
            <a:ext cx="2499359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/>
            </a:lvl1pPr>
            <a:lvl2pPr marL="0" indent="0">
              <a:spcBef>
                <a:spcPts val="0"/>
              </a:spcBef>
              <a:buFontTx/>
              <a:buNone/>
              <a:defRPr sz="1600" b="1"/>
            </a:lvl2pPr>
            <a:lvl3pPr marL="0" indent="0">
              <a:spcBef>
                <a:spcPts val="0"/>
              </a:spcBef>
              <a:buFontTx/>
              <a:buNone/>
              <a:defRPr sz="1600" b="1"/>
            </a:lvl3pPr>
            <a:lvl4pPr marL="0" indent="0">
              <a:spcBef>
                <a:spcPts val="0"/>
              </a:spcBef>
              <a:buFontTx/>
              <a:buNone/>
              <a:defRPr sz="1600" b="1"/>
            </a:lvl4pPr>
            <a:lvl5pPr marL="0" indent="0">
              <a:spcBef>
                <a:spcPts val="0"/>
              </a:spcBef>
              <a:buFontTx/>
              <a:buNone/>
              <a:defRPr sz="1600" b="1"/>
            </a:lvl5pPr>
            <a:lvl6pPr marL="0" indent="0">
              <a:spcBef>
                <a:spcPts val="0"/>
              </a:spcBef>
              <a:buFontTx/>
              <a:buNone/>
              <a:defRPr sz="1600" b="1"/>
            </a:lvl6pPr>
            <a:lvl7pPr marL="0" indent="0">
              <a:spcBef>
                <a:spcPts val="0"/>
              </a:spcBef>
              <a:buFontTx/>
              <a:buNone/>
              <a:defRPr sz="1600" b="1"/>
            </a:lvl7pPr>
            <a:lvl8pPr marL="0" indent="0">
              <a:spcBef>
                <a:spcPts val="0"/>
              </a:spcBef>
              <a:buFontTx/>
              <a:buNone/>
              <a:defRPr sz="1600" b="1"/>
            </a:lvl8pPr>
            <a:lvl9pPr marL="0" indent="0">
              <a:spcBef>
                <a:spcPts val="0"/>
              </a:spcBef>
              <a:buFontTx/>
              <a:buNone/>
              <a:defRPr sz="16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4" name="Content Placeholder 7"/>
          <p:cNvSpPr>
            <a:spLocks noGrp="1"/>
          </p:cNvSpPr>
          <p:nvPr>
            <p:ph sz="half" idx="2"/>
          </p:nvPr>
        </p:nvSpPr>
        <p:spPr>
          <a:xfrm>
            <a:off x="3428805" y="3474720"/>
            <a:ext cx="2499359" cy="269748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2F1293E6-42E9-E8B5-FFA8-86FB82D4865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3841" y="1600200"/>
            <a:ext cx="2499359" cy="12344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1A0087B1-BE04-FAAE-807C-18D539A5855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3841" y="3063240"/>
            <a:ext cx="2499359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/>
            </a:lvl1pPr>
            <a:lvl2pPr marL="0" indent="0">
              <a:spcBef>
                <a:spcPts val="0"/>
              </a:spcBef>
              <a:buFontTx/>
              <a:buNone/>
              <a:defRPr sz="1600" b="1"/>
            </a:lvl2pPr>
            <a:lvl3pPr marL="0" indent="0">
              <a:spcBef>
                <a:spcPts val="0"/>
              </a:spcBef>
              <a:buFontTx/>
              <a:buNone/>
              <a:defRPr sz="1600" b="1"/>
            </a:lvl3pPr>
            <a:lvl4pPr marL="0" indent="0">
              <a:spcBef>
                <a:spcPts val="0"/>
              </a:spcBef>
              <a:buFontTx/>
              <a:buNone/>
              <a:defRPr sz="1600" b="1"/>
            </a:lvl4pPr>
            <a:lvl5pPr marL="0" indent="0">
              <a:spcBef>
                <a:spcPts val="0"/>
              </a:spcBef>
              <a:buFontTx/>
              <a:buNone/>
              <a:defRPr sz="1600" b="1"/>
            </a:lvl5pPr>
            <a:lvl6pPr marL="0" indent="0">
              <a:spcBef>
                <a:spcPts val="0"/>
              </a:spcBef>
              <a:buFontTx/>
              <a:buNone/>
              <a:defRPr sz="1600" b="1"/>
            </a:lvl6pPr>
            <a:lvl7pPr marL="0" indent="0">
              <a:spcBef>
                <a:spcPts val="0"/>
              </a:spcBef>
              <a:buFontTx/>
              <a:buNone/>
              <a:defRPr sz="1600" b="1"/>
            </a:lvl7pPr>
            <a:lvl8pPr marL="0" indent="0">
              <a:spcBef>
                <a:spcPts val="0"/>
              </a:spcBef>
              <a:buFontTx/>
              <a:buNone/>
              <a:defRPr sz="1600" b="1"/>
            </a:lvl8pPr>
            <a:lvl9pPr marL="0" indent="0">
              <a:spcBef>
                <a:spcPts val="0"/>
              </a:spcBef>
              <a:buFontTx/>
              <a:buNone/>
              <a:defRPr sz="16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9A4D43E8-8B9E-0180-3592-10B667D0951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63841" y="3474720"/>
            <a:ext cx="2499359" cy="269748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D206E8B5-48CF-3920-10E8-5C214FEE93B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144001" y="1600200"/>
            <a:ext cx="2499359" cy="1234440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0A8711B-6FCD-CC40-76D9-6F2EED66A6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44001" y="3063240"/>
            <a:ext cx="2499359" cy="3657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600" b="1"/>
            </a:lvl1pPr>
            <a:lvl2pPr marL="0" indent="0">
              <a:spcBef>
                <a:spcPts val="0"/>
              </a:spcBef>
              <a:buFontTx/>
              <a:buNone/>
              <a:defRPr sz="1600" b="1"/>
            </a:lvl2pPr>
            <a:lvl3pPr marL="0" indent="0">
              <a:spcBef>
                <a:spcPts val="0"/>
              </a:spcBef>
              <a:buFontTx/>
              <a:buNone/>
              <a:defRPr sz="1600" b="1"/>
            </a:lvl3pPr>
            <a:lvl4pPr marL="0" indent="0">
              <a:spcBef>
                <a:spcPts val="0"/>
              </a:spcBef>
              <a:buFontTx/>
              <a:buNone/>
              <a:defRPr sz="1600" b="1"/>
            </a:lvl4pPr>
            <a:lvl5pPr marL="0" indent="0">
              <a:spcBef>
                <a:spcPts val="0"/>
              </a:spcBef>
              <a:buFontTx/>
              <a:buNone/>
              <a:defRPr sz="1600" b="1"/>
            </a:lvl5pPr>
            <a:lvl6pPr marL="0" indent="0">
              <a:spcBef>
                <a:spcPts val="0"/>
              </a:spcBef>
              <a:buFontTx/>
              <a:buNone/>
              <a:defRPr sz="1600" b="1"/>
            </a:lvl6pPr>
            <a:lvl7pPr marL="0" indent="0">
              <a:spcBef>
                <a:spcPts val="0"/>
              </a:spcBef>
              <a:buFontTx/>
              <a:buNone/>
              <a:defRPr sz="1600" b="1"/>
            </a:lvl7pPr>
            <a:lvl8pPr marL="0" indent="0">
              <a:spcBef>
                <a:spcPts val="0"/>
              </a:spcBef>
              <a:buFontTx/>
              <a:buNone/>
              <a:defRPr sz="1600" b="1"/>
            </a:lvl8pPr>
            <a:lvl9pPr marL="0" indent="0">
              <a:spcBef>
                <a:spcPts val="0"/>
              </a:spcBef>
              <a:buFontTx/>
              <a:buNone/>
              <a:defRPr sz="1600" b="1"/>
            </a:lvl9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5" name="Content Placeholder 13">
            <a:extLst>
              <a:ext uri="{FF2B5EF4-FFF2-40B4-BE49-F238E27FC236}">
                <a16:creationId xmlns:a16="http://schemas.microsoft.com/office/drawing/2014/main" id="{ABA13BFB-DABC-41BC-F712-51774CC8BA1C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44001" y="3474720"/>
            <a:ext cx="2499359" cy="2697480"/>
          </a:xfrm>
        </p:spPr>
        <p:txBody>
          <a:bodyPr/>
          <a:lstStyle>
            <a:lvl1pPr marL="137160" indent="-137160">
              <a:defRPr sz="1300"/>
            </a:lvl1pPr>
            <a:lvl2pPr marL="274320" indent="-137160">
              <a:defRPr sz="1300"/>
            </a:lvl2pPr>
            <a:lvl3pPr marL="411480" indent="-137160">
              <a:defRPr sz="1300"/>
            </a:lvl3pPr>
            <a:lvl4pPr marL="548640" indent="-137160">
              <a:defRPr sz="1300"/>
            </a:lvl4pPr>
            <a:lvl5pPr marL="685800" indent="-137160">
              <a:defRPr sz="1300"/>
            </a:lvl5pPr>
            <a:lvl6pPr marL="822960" indent="-137160">
              <a:defRPr sz="1300"/>
            </a:lvl6pPr>
            <a:lvl7pPr marL="960120" indent="-137160">
              <a:defRPr sz="1300"/>
            </a:lvl7pPr>
            <a:lvl8pPr marL="1097280" indent="-137160">
              <a:defRPr sz="1300"/>
            </a:lvl8pPr>
            <a:lvl9pPr marL="1234440" indent="-137160"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6FA3AB29-95C5-BB81-8596-7248603E0DBA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BA0343D-C8D8-43CE-BB79-50DEA219DB07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8249F74-522A-F15A-97B8-27047D5DEDAE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828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1786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orient="horz" pos="1930" userDrawn="1">
          <p15:clr>
            <a:srgbClr val="A4A3A4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8231293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62121C3-FD56-A9B2-1088-141E0BDB4C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6795135" cy="40233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800"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subtitle]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DBADC8-E5B3-9DDB-F294-C14F7AA987B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53BD212-0B9F-4987-965F-AC83B2FC354F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7DADDA-8448-690C-2CAB-FA7E28471B8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29767174-7781-C263-3756-CD54301026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6F2182-1ACE-5AD5-681B-31F3C218704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96ABAC-AB69-CE29-01A5-E17930262B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810B5974-F991-C51F-453F-FDCA000814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93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D68235BF-5094-B6AD-6429-61352C54DE9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228600"/>
            <a:ext cx="12192000" cy="6400800"/>
          </a:xfrm>
          <a:solidFill>
            <a:srgbClr val="56555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2"/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8231293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C6E9F-9E2F-3968-F76A-CD8240DB9C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6795135" cy="9144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800"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subtitle]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2EB74B-4EFA-464C-722C-FBCA5174031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0AF9C2-5E8A-4308-AE6B-CA9B65007D0E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19503-16E7-50C5-8995-F8E0DCB6B62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14A06D-7DA0-C219-7981-0350FD898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9" name="Picture 8" descr="Icon&#10;&#10;AI-generated content may be incorrect.">
            <a:extLst>
              <a:ext uri="{FF2B5EF4-FFF2-40B4-BE49-F238E27FC236}">
                <a16:creationId xmlns:a16="http://schemas.microsoft.com/office/drawing/2014/main" id="{35E3A109-13F3-8B95-90FB-3784D05BC8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633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White 0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0" y="411481"/>
            <a:ext cx="8231293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F29EDB-49B7-13CD-321C-E88CD44FB7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6795135" cy="402336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2800"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subtitle]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CC6170-ECB5-A830-2874-091E36410134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FF31E861-D2AF-431D-860B-DCF67C218052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1CE1D-5DB3-7DB4-A801-B688218E7EC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8888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White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411480"/>
            <a:ext cx="5365327" cy="914400"/>
          </a:xfrm>
        </p:spPr>
        <p:txBody>
          <a:bodyPr anchor="t" anchorCtr="0"/>
          <a:lstStyle>
            <a:lvl1pPr>
              <a:lnSpc>
                <a:spcPct val="90000"/>
              </a:lnSpc>
              <a:defRPr sz="2400" spc="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EF29EDB-49B7-13CD-321C-E88CD44FB7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1600200"/>
            <a:ext cx="6795135" cy="4572000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3600"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[Long section description]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A978CF-9C5E-3CFC-1FBF-80FF0C14A03A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D1DA25B2-AAF1-4C1F-AA38-12D5BFA7D4C8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496E61-43C3-4A10-6216-8AA17EF97B8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659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- Half Image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411481"/>
            <a:ext cx="5365327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D05FCA9-6234-AA37-16E9-CA72B744A8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5365325" cy="4023360"/>
          </a:xfrm>
        </p:spPr>
        <p:txBody>
          <a:bodyPr/>
          <a:lstStyle>
            <a:lvl1pPr marL="0" indent="0">
              <a:spcBef>
                <a:spcPts val="1000"/>
              </a:spcBef>
              <a:buFontTx/>
              <a:buNone/>
              <a:defRPr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description]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98909E-3F3B-28FF-B01F-B77401FC0BC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A25C0F39-45D0-48E9-90B3-7FE8FCE561C8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506F2-72D4-8024-72B5-E5E4464D05D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6FB94CE1-6713-07D6-4B5A-4A8C98A3721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8037" y="1076324"/>
            <a:ext cx="5365748" cy="5095875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F827E20F-449C-FD35-0420-0D0665538DF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78D2D4-DCB9-0AD3-0C18-6C6757224CC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936DD4-179D-D396-A22E-2646087BA1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8" name="Picture 7" descr="Icon&#10;&#10;AI-generated content may be incorrect.">
            <a:extLst>
              <a:ext uri="{FF2B5EF4-FFF2-40B4-BE49-F238E27FC236}">
                <a16:creationId xmlns:a16="http://schemas.microsoft.com/office/drawing/2014/main" id="{6AD705E4-6E59-A429-51A3-29A2C46D42E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3945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alf Image -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8641" y="411481"/>
            <a:ext cx="5365327" cy="1189037"/>
          </a:xfrm>
        </p:spPr>
        <p:txBody>
          <a:bodyPr anchor="t" anchorCtr="0"/>
          <a:lstStyle>
            <a:lvl1pPr>
              <a:lnSpc>
                <a:spcPct val="80000"/>
              </a:lnSpc>
              <a:defRPr sz="4000" spc="-100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[Section title]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D05FCA9-6234-AA37-16E9-CA72B744A8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" y="2148840"/>
            <a:ext cx="5365325" cy="4023360"/>
          </a:xfrm>
        </p:spPr>
        <p:txBody>
          <a:bodyPr/>
          <a:lstStyle>
            <a:lvl1pPr marL="0" indent="0">
              <a:spcBef>
                <a:spcPts val="1000"/>
              </a:spcBef>
              <a:buFontTx/>
              <a:buNone/>
              <a:defRPr/>
            </a:lvl1pPr>
            <a:lvl2pPr marL="182880" indent="-182880">
              <a:spcBef>
                <a:spcPts val="1000"/>
              </a:spcBef>
              <a:buFont typeface="Arial" panose="020B0604020202020204" pitchFamily="34" charset="0"/>
              <a:buChar char="▪"/>
              <a:defRPr/>
            </a:lvl2pPr>
            <a:lvl3pPr marL="365760">
              <a:defRPr/>
            </a:lvl3pPr>
            <a:lvl4pPr marL="548640">
              <a:defRPr/>
            </a:lvl4pPr>
            <a:lvl5pPr marL="731520">
              <a:defRPr/>
            </a:lvl5pPr>
            <a:lvl6pPr marL="914400">
              <a:defRPr/>
            </a:lvl6pPr>
            <a:lvl7pPr marL="1097280">
              <a:defRPr/>
            </a:lvl7pPr>
            <a:lvl8pPr marL="1280160">
              <a:defRPr/>
            </a:lvl8pPr>
            <a:lvl9pPr marL="1463040">
              <a:defRPr/>
            </a:lvl9pPr>
          </a:lstStyle>
          <a:p>
            <a:pPr lvl="0"/>
            <a:r>
              <a:rPr lang="en-US" dirty="0"/>
              <a:t>[Optional section description]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Eighth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99F1DF14-7FE6-F760-F31F-7EF2AD60D9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8037" y="1076324"/>
            <a:ext cx="5365748" cy="5095875"/>
          </a:xfrm>
          <a:solidFill>
            <a:srgbClr val="D5D5D7"/>
          </a:solidFill>
        </p:spPr>
        <p:txBody>
          <a:bodyPr anchor="ctr" anchorCtr="0"/>
          <a:lstStyle>
            <a:lvl1pPr marL="0" indent="0" algn="ctr">
              <a:buFontTx/>
              <a:buNone/>
              <a:defRPr sz="1000">
                <a:solidFill>
                  <a:srgbClr val="221F2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223B66-3A13-0C9F-B944-AC25D742AF9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9BAF1A3D-92FA-4F24-9781-74AFA516A230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1544B9-C835-CF1D-D28F-2122F278951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471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354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79C0D1-24E4-F8B5-5008-90B631F44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9C672-856D-4617-A693-8FE15749A9B7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D0708B-B177-BDB5-031F-585D18C07E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563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 - Black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[Slide title]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32747-3E71-8E75-327E-02C58776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C764D-A39E-4C03-B161-E0BC66E8883B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282339-D15E-F6F1-894B-9E00561215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833783EA-3887-4D75-CFC6-A032432DD7A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C42907C-64C3-CBB8-169A-BB3EFFC55BC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4A1207-92AD-868C-945B-85FF8BCFBF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7" name="Picture 6" descr="Icon&#10;&#10;AI-generated content may be incorrect.">
            <a:extLst>
              <a:ext uri="{FF2B5EF4-FFF2-40B4-BE49-F238E27FC236}">
                <a16:creationId xmlns:a16="http://schemas.microsoft.com/office/drawing/2014/main" id="{A2E27125-65CB-9E78-C20B-FE7181F8E3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997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008" userDrawn="1">
          <p15:clr>
            <a:srgbClr val="A4A3A4"/>
          </p15:clr>
        </p15:guide>
        <p15:guide id="2" orient="horz" pos="3888" userDrawn="1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63EDA0-A0A8-B169-0C67-503B7AD62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E33F9-20B7-4995-BE7D-165DBB597850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91F9A-E3C3-E735-5763-0009601454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6570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8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- Black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D7CC9F-EDC9-A6F7-DA66-4A306089A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41C263-3501-4369-A962-62B6BF915CDE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9D9C3A-06B5-D7B7-AE0A-005090EAD7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B76758EE-15B3-7721-5E75-E147C887068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C5DC3A-1F9F-1C52-8FA1-007E776E4A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tx1"/>
                </a:solidFill>
                <a:latin typeface="+mn-lt"/>
                <a:cs typeface="Arial Bold" panose="020B0704020202020204" pitchFamily="34" charset="0"/>
              </a:rPr>
              <a:t>EDIT CONTROL STATEMENT UNDER &gt; VIEW &gt; SLIDE MASTER &gt; SCROLL TO TOP &gt; CHANGE HEADER AND FOOTER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C579FE-4549-129C-83FA-8AC397BB3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6" name="Picture 5" descr="Icon&#10;&#10;AI-generated content may be incorrect.">
            <a:extLst>
              <a:ext uri="{FF2B5EF4-FFF2-40B4-BE49-F238E27FC236}">
                <a16:creationId xmlns:a16="http://schemas.microsoft.com/office/drawing/2014/main" id="{4A011C87-0F7D-DB34-9A1F-A8526B0044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8220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3888" userDrawn="1">
          <p15:clr>
            <a:srgbClr val="A4A3A4"/>
          </p15:clr>
        </p15:guide>
        <p15:guide id="2" orient="horz" pos="1008" userDrawn="1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">
            <a:extLst>
              <a:ext uri="{FF2B5EF4-FFF2-40B4-BE49-F238E27FC236}">
                <a16:creationId xmlns:a16="http://schemas.microsoft.com/office/drawing/2014/main" id="{9FBB499C-D22E-E02E-342C-293D573F4036}"/>
              </a:ext>
            </a:extLst>
          </p:cNvPr>
          <p:cNvSpPr txBox="1"/>
          <p:nvPr userDrawn="1"/>
        </p:nvSpPr>
        <p:spPr>
          <a:xfrm>
            <a:off x="548216" y="2148840"/>
            <a:ext cx="11094720" cy="13716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indent="0">
              <a:lnSpc>
                <a:spcPct val="90000"/>
              </a:lnSpc>
              <a:spcBef>
                <a:spcPts val="0"/>
              </a:spcBef>
              <a:buSzPct val="100000"/>
              <a:buFontTx/>
              <a:buNone/>
            </a:pPr>
            <a:r>
              <a:rPr lang="en-US" sz="4800" cap="all" baseline="0" dirty="0">
                <a:solidFill>
                  <a:srgbClr val="FFCC01"/>
                </a:solidFill>
              </a:rPr>
              <a:t>THANK YOU.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900DDD06-33DA-C48B-4271-22D241C5EC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8218" y="4819414"/>
            <a:ext cx="5365749" cy="1371599"/>
          </a:xfrm>
        </p:spPr>
        <p:txBody>
          <a:bodyPr anchor="b" anchorCtr="0"/>
          <a:lstStyle>
            <a:lvl1pPr marL="0" indent="0">
              <a:spcBef>
                <a:spcPts val="0"/>
              </a:spcBef>
              <a:buFontTx/>
              <a:buNone/>
              <a:defRPr sz="1200"/>
            </a:lvl1pPr>
            <a:lvl2pPr marL="0" indent="0">
              <a:spcBef>
                <a:spcPts val="0"/>
              </a:spcBef>
              <a:buFontTx/>
              <a:buNone/>
              <a:defRPr sz="1200"/>
            </a:lvl2pPr>
            <a:lvl3pPr marL="0" indent="0">
              <a:spcBef>
                <a:spcPts val="0"/>
              </a:spcBef>
              <a:buFontTx/>
              <a:buNone/>
              <a:defRPr sz="1200"/>
            </a:lvl3pPr>
            <a:lvl4pPr marL="0" indent="0">
              <a:spcBef>
                <a:spcPts val="0"/>
              </a:spcBef>
              <a:buFontTx/>
              <a:buNone/>
              <a:defRPr sz="1200"/>
            </a:lvl4pPr>
            <a:lvl5pPr marL="0" indent="0">
              <a:spcBef>
                <a:spcPts val="0"/>
              </a:spcBef>
              <a:buFontTx/>
              <a:buNone/>
              <a:defRPr sz="1200"/>
            </a:lvl5pPr>
            <a:lvl6pPr marL="0" indent="0">
              <a:spcBef>
                <a:spcPts val="0"/>
              </a:spcBef>
              <a:buFontTx/>
              <a:buNone/>
              <a:defRPr sz="1200"/>
            </a:lvl6pPr>
            <a:lvl7pPr marL="0" indent="0">
              <a:spcBef>
                <a:spcPts val="0"/>
              </a:spcBef>
              <a:buFontTx/>
              <a:buNone/>
              <a:defRPr sz="1200"/>
            </a:lvl7pPr>
            <a:lvl8pPr marL="0" indent="0">
              <a:spcBef>
                <a:spcPts val="0"/>
              </a:spcBef>
              <a:buFontTx/>
              <a:buNone/>
              <a:defRPr sz="1200"/>
            </a:lvl8pPr>
            <a:lvl9pPr marL="0" indent="0">
              <a:spcBef>
                <a:spcPts val="0"/>
              </a:spcBef>
              <a:buFontTx/>
              <a:buNone/>
              <a:defRPr sz="1200"/>
            </a:lvl9pPr>
          </a:lstStyle>
          <a:p>
            <a:pPr lvl="0"/>
            <a:r>
              <a:rPr lang="en-US" dirty="0"/>
              <a:t>[Optional contact information]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632A57-06FC-652E-6EE4-1F70D322E5B3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06F3EBE-B2E8-4992-9F00-9E4B44F057C0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E1E829-FABB-578E-0154-2C87BBF4E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30C78C-1229-6EAA-8BF7-8D1A65C673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146"/>
          <a:stretch>
            <a:fillRect/>
          </a:stretch>
        </p:blipFill>
        <p:spPr>
          <a:xfrm>
            <a:off x="10447020" y="411162"/>
            <a:ext cx="1187303" cy="478023"/>
          </a:xfrm>
          <a:prstGeom prst="rect">
            <a:avLst/>
          </a:prstGeom>
        </p:spPr>
      </p:pic>
      <p:pic>
        <p:nvPicPr>
          <p:cNvPr id="8" name="Picture 7" descr="Icon&#10;&#10;AI-generated content may be incorrect.">
            <a:extLst>
              <a:ext uri="{FF2B5EF4-FFF2-40B4-BE49-F238E27FC236}">
                <a16:creationId xmlns:a16="http://schemas.microsoft.com/office/drawing/2014/main" id="{B3C14947-9341-851C-AF08-54E87B5CC4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95581" y="411164"/>
            <a:ext cx="373398" cy="48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566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">
    <p:bg>
      <p:bgPr>
        <a:solidFill>
          <a:srgbClr val="221F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U.S. Army" descr="U.S. Army">
            <a:extLst>
              <a:ext uri="{FF2B5EF4-FFF2-40B4-BE49-F238E27FC236}">
                <a16:creationId xmlns:a16="http://schemas.microsoft.com/office/drawing/2014/main" id="{0B06A788-76BC-690C-D43E-FC2BDE0FB2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black">
          <a:xfrm>
            <a:off x="2827020" y="2194560"/>
            <a:ext cx="6537960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321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2.png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170940C-8B04-CB4D-1B44-6768963C04C7}"/>
              </a:ext>
            </a:extLst>
          </p:cNvPr>
          <p:cNvPicPr>
            <a:picLocks noChangeAspect="1"/>
          </p:cNvPicPr>
          <p:nvPr userDrawn="1"/>
        </p:nvPicPr>
        <p:blipFill>
          <a:blip r:embed="rId34"/>
          <a:srcRect l="27166"/>
          <a:stretch>
            <a:fillRect/>
          </a:stretch>
        </p:blipFill>
        <p:spPr>
          <a:xfrm>
            <a:off x="10443210" y="411162"/>
            <a:ext cx="1200148" cy="47802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8640" y="411481"/>
            <a:ext cx="8231293" cy="9144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[Slide title]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39" y="1600198"/>
            <a:ext cx="11094720" cy="4572000"/>
          </a:xfrm>
          <a:prstGeom prst="rect">
            <a:avLst/>
          </a:prstGeom>
        </p:spPr>
        <p:txBody>
          <a:bodyPr vert="horz" lIns="0" tIns="0" rIns="0" bIns="0" spcCol="36576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15">
            <a:extLst>
              <a:ext uri="{FF2B5EF4-FFF2-40B4-BE49-F238E27FC236}">
                <a16:creationId xmlns:a16="http://schemas.microsoft.com/office/drawing/2014/main" id="{A505B177-5D6D-67A3-C213-FBD8A41DB44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6657945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rIns="0" anchor="b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accent3"/>
                </a:solidFill>
                <a:latin typeface="+mn-lt"/>
                <a:cs typeface="Arial Bold" panose="020B0704020202020204" pitchFamily="34" charset="0"/>
              </a:rPr>
              <a:t>UNCLASSIFIED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B11D7F-02E5-4718-D558-9A38AEFE4A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6840" y="0"/>
            <a:ext cx="941832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 anchorCtr="0">
            <a:spAutoFit/>
          </a:bodyPr>
          <a:lstStyle/>
          <a:p>
            <a:pPr algn="ctr">
              <a:defRPr/>
            </a:pPr>
            <a:r>
              <a:rPr lang="en-US" sz="700" b="1" dirty="0">
                <a:solidFill>
                  <a:schemeClr val="accent3"/>
                </a:solidFill>
                <a:latin typeface="+mn-lt"/>
                <a:cs typeface="Arial Bold" panose="020B0704020202020204" pitchFamily="34" charset="0"/>
              </a:rPr>
              <a:t>UNCLASSIFIED</a:t>
            </a:r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B598B6A5-7EA2-1E58-A263-9A08F2A4D5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7688" y="6629400"/>
            <a:ext cx="823912" cy="228600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l">
              <a:defRPr sz="700" b="1">
                <a:solidFill>
                  <a:schemeClr val="tx1"/>
                </a:solidFill>
              </a:defRPr>
            </a:lvl1pPr>
          </a:lstStyle>
          <a:p>
            <a:fld id="{CABCB1B0-B6E5-4DD1-BB55-95C076D6C0C8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FA4C418-D296-ED76-977B-4AA2E1E823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10716" y="6629400"/>
            <a:ext cx="442001" cy="228600"/>
          </a:xfrm>
          <a:prstGeom prst="rect">
            <a:avLst/>
          </a:prstGeom>
        </p:spPr>
        <p:txBody>
          <a:bodyPr vert="horz" lIns="0" tIns="45720" rIns="0" bIns="45720" rtlCol="0" anchor="b" anchorCtr="0"/>
          <a:lstStyle>
            <a:lvl1pPr algn="r">
              <a:defRPr sz="700" b="1">
                <a:solidFill>
                  <a:schemeClr val="tx1"/>
                </a:solidFill>
              </a:defRPr>
            </a:lvl1pPr>
          </a:lstStyle>
          <a:p>
            <a:fld id="{64E5BE4B-2FBF-4174-9E62-85FAD1CB43A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15D41F-5C84-016D-CAEC-877E337F9909}"/>
              </a:ext>
            </a:extLst>
          </p:cNvPr>
          <p:cNvPicPr>
            <a:picLocks noChangeAspect="1"/>
          </p:cNvPicPr>
          <p:nvPr userDrawn="1"/>
        </p:nvPicPr>
        <p:blipFill>
          <a:blip r:embed="rId35"/>
          <a:stretch>
            <a:fillRect/>
          </a:stretch>
        </p:blipFill>
        <p:spPr>
          <a:xfrm>
            <a:off x="9976104" y="407857"/>
            <a:ext cx="387706" cy="48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64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2" r:id="rId2"/>
    <p:sldLayoutId id="2147483674" r:id="rId3"/>
    <p:sldLayoutId id="2147483662" r:id="rId4"/>
    <p:sldLayoutId id="2147483696" r:id="rId5"/>
    <p:sldLayoutId id="2147483664" r:id="rId6"/>
    <p:sldLayoutId id="2147483681" r:id="rId7"/>
    <p:sldLayoutId id="2147483702" r:id="rId8"/>
    <p:sldLayoutId id="2147483682" r:id="rId9"/>
    <p:sldLayoutId id="2147483685" r:id="rId10"/>
    <p:sldLayoutId id="2147483683" r:id="rId11"/>
    <p:sldLayoutId id="2147483686" r:id="rId12"/>
    <p:sldLayoutId id="2147483684" r:id="rId13"/>
    <p:sldLayoutId id="2147483700" r:id="rId14"/>
    <p:sldLayoutId id="2147483695" r:id="rId15"/>
    <p:sldLayoutId id="2147483690" r:id="rId16"/>
    <p:sldLayoutId id="2147483691" r:id="rId17"/>
    <p:sldLayoutId id="2147483692" r:id="rId18"/>
    <p:sldLayoutId id="2147483693" r:id="rId19"/>
    <p:sldLayoutId id="2147483694" r:id="rId20"/>
    <p:sldLayoutId id="2147483663" r:id="rId21"/>
    <p:sldLayoutId id="2147483676" r:id="rId22"/>
    <p:sldLayoutId id="2147483677" r:id="rId23"/>
    <p:sldLayoutId id="2147483680" r:id="rId24"/>
    <p:sldLayoutId id="2147483678" r:id="rId25"/>
    <p:sldLayoutId id="2147483679" r:id="rId26"/>
    <p:sldLayoutId id="2147483666" r:id="rId27"/>
    <p:sldLayoutId id="2147483703" r:id="rId28"/>
    <p:sldLayoutId id="2147483667" r:id="rId29"/>
    <p:sldLayoutId id="2147483701" r:id="rId30"/>
    <p:sldLayoutId id="2147483669" r:id="rId31"/>
    <p:sldLayoutId id="2147483668" r:id="rId3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000"/>
        </a:spcBef>
        <a:buFont typeface="Arial" panose="020B0604020202020204" pitchFamily="34" charset="0"/>
        <a:buChar char="▪"/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128016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146304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" indent="-18288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9" userDrawn="1">
          <p15:clr>
            <a:srgbClr val="F26B43"/>
          </p15:clr>
        </p15:guide>
        <p15:guide id="2" pos="345" userDrawn="1">
          <p15:clr>
            <a:srgbClr val="F26B43"/>
          </p15:clr>
        </p15:guide>
        <p15:guide id="3" pos="7335" userDrawn="1">
          <p15:clr>
            <a:srgbClr val="F26B43"/>
          </p15:clr>
        </p15:guide>
        <p15:guide id="4" orient="horz" pos="4061" userDrawn="1">
          <p15:clr>
            <a:srgbClr val="F26B43"/>
          </p15:clr>
        </p15:guide>
        <p15:guide id="6" pos="1018" userDrawn="1">
          <p15:clr>
            <a:srgbClr val="A4A3A4"/>
          </p15:clr>
        </p15:guide>
        <p15:guide id="7" pos="1248" userDrawn="1">
          <p15:clr>
            <a:srgbClr val="A4A3A4"/>
          </p15:clr>
        </p15:guide>
        <p15:guide id="8" pos="2148" userDrawn="1">
          <p15:clr>
            <a:srgbClr val="A4A3A4"/>
          </p15:clr>
        </p15:guide>
        <p15:guide id="9" pos="3052" userDrawn="1">
          <p15:clr>
            <a:srgbClr val="A4A3A4"/>
          </p15:clr>
        </p15:guide>
        <p15:guide id="10" pos="3954" userDrawn="1">
          <p15:clr>
            <a:srgbClr val="A4A3A4"/>
          </p15:clr>
        </p15:guide>
        <p15:guide id="11" pos="3724" userDrawn="1">
          <p15:clr>
            <a:srgbClr val="A4A3A4"/>
          </p15:clr>
        </p15:guide>
        <p15:guide id="12" pos="4858" userDrawn="1">
          <p15:clr>
            <a:srgbClr val="A4A3A4"/>
          </p15:clr>
        </p15:guide>
        <p15:guide id="13" pos="5784" userDrawn="1">
          <p15:clr>
            <a:srgbClr val="A4A3A4"/>
          </p15:clr>
        </p15:guide>
        <p15:guide id="14" pos="6660" userDrawn="1">
          <p15:clr>
            <a:srgbClr val="A4A3A4"/>
          </p15:clr>
        </p15:guide>
        <p15:guide id="15" pos="1920" userDrawn="1">
          <p15:clr>
            <a:srgbClr val="A4A3A4"/>
          </p15:clr>
        </p15:guide>
        <p15:guide id="16" pos="2822" userDrawn="1">
          <p15:clr>
            <a:srgbClr val="A4A3A4"/>
          </p15:clr>
        </p15:guide>
        <p15:guide id="17" pos="4626" userDrawn="1">
          <p15:clr>
            <a:srgbClr val="A4A3A4"/>
          </p15:clr>
        </p15:guide>
        <p15:guide id="18" pos="5530" userDrawn="1">
          <p15:clr>
            <a:srgbClr val="A4A3A4"/>
          </p15:clr>
        </p15:guide>
        <p15:guide id="19" pos="6434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8D9953-2E9B-CB58-9E1A-966EE5BD39F9}"/>
              </a:ext>
            </a:extLst>
          </p:cNvPr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606DFC-904E-A6F7-A670-291AD6F3754A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44A2310E-09C6-94C9-3C1F-6EF96232B1DB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547688" y="5315046"/>
            <a:ext cx="1335568" cy="138499"/>
          </a:xfrm>
        </p:spPr>
        <p:txBody>
          <a:bodyPr/>
          <a:lstStyle/>
          <a:p>
            <a:r>
              <a:rPr lang="en-US" dirty="0"/>
              <a:t>Controlled by:</a:t>
            </a:r>
          </a:p>
        </p:txBody>
      </p:sp>
      <p:sp>
        <p:nvSpPr>
          <p:cNvPr id="99" name="Text Placeholder 98">
            <a:extLst>
              <a:ext uri="{FF2B5EF4-FFF2-40B4-BE49-F238E27FC236}">
                <a16:creationId xmlns:a16="http://schemas.microsoft.com/office/drawing/2014/main" id="{33A8FDBD-6CE9-EACF-CB24-48211DDB244E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/>
        <p:txBody>
          <a:bodyPr/>
          <a:lstStyle/>
          <a:p>
            <a:r>
              <a:rPr lang="en-US" dirty="0"/>
              <a:t>Distribution Statement:</a:t>
            </a:r>
          </a:p>
        </p:txBody>
      </p:sp>
      <p:sp>
        <p:nvSpPr>
          <p:cNvPr id="100" name="Text Placeholder 99">
            <a:extLst>
              <a:ext uri="{FF2B5EF4-FFF2-40B4-BE49-F238E27FC236}">
                <a16:creationId xmlns:a16="http://schemas.microsoft.com/office/drawing/2014/main" id="{D673173B-A117-CD50-7DFA-D80063DC57FB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/>
        <p:txBody>
          <a:bodyPr/>
          <a:lstStyle/>
          <a:p>
            <a:r>
              <a:rPr lang="en-US" dirty="0"/>
              <a:t>POC:</a:t>
            </a:r>
          </a:p>
        </p:txBody>
      </p:sp>
      <p:sp>
        <p:nvSpPr>
          <p:cNvPr id="102" name="Text Placeholder 101">
            <a:extLst>
              <a:ext uri="{FF2B5EF4-FFF2-40B4-BE49-F238E27FC236}">
                <a16:creationId xmlns:a16="http://schemas.microsoft.com/office/drawing/2014/main" id="{81611034-9F64-AAE9-DFA7-0F5E76A499E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981200" y="5315046"/>
            <a:ext cx="3124934" cy="138499"/>
          </a:xfrm>
        </p:spPr>
        <p:txBody>
          <a:bodyPr/>
          <a:lstStyle/>
          <a:p>
            <a:r>
              <a:rPr lang="en-US" dirty="0"/>
              <a:t>DEVCOM ARO</a:t>
            </a:r>
          </a:p>
        </p:txBody>
      </p:sp>
      <p:sp>
        <p:nvSpPr>
          <p:cNvPr id="104" name="Text Placeholder 103">
            <a:extLst>
              <a:ext uri="{FF2B5EF4-FFF2-40B4-BE49-F238E27FC236}">
                <a16:creationId xmlns:a16="http://schemas.microsoft.com/office/drawing/2014/main" id="{759D5EC3-66DD-E39D-F0E6-8850F49A4FB3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r>
              <a:rPr lang="en-US" dirty="0"/>
              <a:t>A (Approved for Public Release)</a:t>
            </a:r>
          </a:p>
        </p:txBody>
      </p:sp>
      <p:sp>
        <p:nvSpPr>
          <p:cNvPr id="105" name="Text Placeholder 104">
            <a:extLst>
              <a:ext uri="{FF2B5EF4-FFF2-40B4-BE49-F238E27FC236}">
                <a16:creationId xmlns:a16="http://schemas.microsoft.com/office/drawing/2014/main" id="{6AB7DA18-6706-0307-538F-6897F4767B8C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/>
        <p:txBody>
          <a:bodyPr/>
          <a:lstStyle/>
          <a:p>
            <a:r>
              <a:rPr lang="en-US" dirty="0"/>
              <a:t>John S. Hyatt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76AD9F54-FADF-FC75-5972-58374A6EF5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Everything wrong with modern ai (and how </a:t>
            </a:r>
            <a:r>
              <a:rPr lang="en-US" dirty="0" err="1">
                <a:solidFill>
                  <a:srgbClr val="FFCC01"/>
                </a:solidFill>
              </a:rPr>
              <a:t>solir</a:t>
            </a:r>
            <a:r>
              <a:rPr lang="en-US" dirty="0"/>
              <a:t> is going to fix it)</a:t>
            </a:r>
          </a:p>
        </p:txBody>
      </p:sp>
      <p:sp>
        <p:nvSpPr>
          <p:cNvPr id="94" name="Subtitle 93">
            <a:extLst>
              <a:ext uri="{FF2B5EF4-FFF2-40B4-BE49-F238E27FC236}">
                <a16:creationId xmlns:a16="http://schemas.microsoft.com/office/drawing/2014/main" id="{109251D7-6914-95E5-8737-281879854A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 Science Challenge,</a:t>
            </a:r>
            <a:br>
              <a:rPr lang="en-US" dirty="0"/>
            </a:br>
            <a:r>
              <a:rPr lang="en-US" dirty="0"/>
              <a:t>Not an Engineering Challenge</a:t>
            </a:r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1EAC2BA4-6472-A8C6-862F-C5719E65FB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19 </a:t>
            </a:r>
            <a:r>
              <a:rPr lang="en-US" dirty="0" err="1"/>
              <a:t>OCTober</a:t>
            </a:r>
            <a:r>
              <a:rPr lang="en-US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810904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472C0-816B-7930-97D7-6C9F3DEE2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E4EB-78C3-896D-20E9-9C097943E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ACDA36-A1DD-12AA-A4E1-16332B96D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we got here</a:t>
            </a:r>
          </a:p>
          <a:p>
            <a:r>
              <a:rPr lang="en-US" dirty="0"/>
              <a:t>Limitations and outcomes of SOTA AI</a:t>
            </a:r>
          </a:p>
          <a:p>
            <a:r>
              <a:rPr lang="en-US" dirty="0"/>
              <a:t>The VISION (i.e., what SOLIR is going to deliver!)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209A09-3DFF-2E5F-C67E-0A6091416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08573-B642-91E4-1277-76A74DA2BD3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556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B96427-80D6-0CB7-FE8D-DC9EA3066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F847D-7A2D-1D11-638F-0984A075A2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here: my bio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4823F-AB34-290B-1A79-AE90479BD0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PhD in Physics (2016)</a:t>
            </a:r>
          </a:p>
          <a:p>
            <a:r>
              <a:rPr lang="en-US" dirty="0"/>
              <a:t>Hired by ARL to do ML research (2017)</a:t>
            </a:r>
          </a:p>
          <a:p>
            <a:pPr lvl="1"/>
            <a:r>
              <a:rPr lang="en-US" dirty="0"/>
              <a:t>SOTA at the time: </a:t>
            </a:r>
            <a:r>
              <a:rPr lang="en-US" dirty="0" err="1"/>
              <a:t>ResNet</a:t>
            </a:r>
            <a:r>
              <a:rPr lang="en-US" dirty="0"/>
              <a:t>, CNNs, VAEs, classifiers, </a:t>
            </a:r>
            <a:r>
              <a:rPr lang="en-US" dirty="0" err="1"/>
              <a:t>CycleGan</a:t>
            </a:r>
            <a:endParaRPr lang="en-US" dirty="0"/>
          </a:p>
          <a:p>
            <a:pPr lvl="1"/>
            <a:r>
              <a:rPr lang="en-US" dirty="0"/>
              <a:t>Army did not prioritize ML</a:t>
            </a:r>
          </a:p>
          <a:p>
            <a:pPr lvl="1"/>
            <a:r>
              <a:rPr lang="en-US" dirty="0"/>
              <a:t>Transferred to ARO as program manager (2022)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CE780-88A4-9935-9D17-C70005798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6C2924-742A-F578-3B31-8FD8BA06F6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510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9933C6-2002-07C3-7938-3155E6B18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656290-2697-06A6-A710-558A2B0D8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here: my bio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422AE6-7596-5026-866C-544F91BFC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Three formative early papers: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J. Zhu, T. Park, P. Isola, and A.A. Efros. </a:t>
            </a:r>
            <a:r>
              <a:rPr lang="en-US" i="1" kern="0" dirty="0">
                <a:solidFill>
                  <a:srgbClr val="000000"/>
                </a:solidFill>
                <a:ea typeface="ＭＳ Ｐゴシック" charset="-128"/>
              </a:rPr>
              <a:t>Unpaired Image-to-image Translation using Cycle-Consistent Adversarial Networks.</a:t>
            </a:r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 International Conference on Computer Vision: 2242-2251 (2017).</a:t>
            </a:r>
          </a:p>
          <a:p>
            <a:pPr lvl="1"/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Heuristic</a:t>
            </a:r>
          </a:p>
          <a:p>
            <a:pPr lvl="1"/>
            <a:r>
              <a:rPr lang="en-US" i="1" kern="0" dirty="0">
                <a:solidFill>
                  <a:srgbClr val="000000"/>
                </a:solidFill>
                <a:ea typeface="ＭＳ Ｐゴシック" charset="-128"/>
              </a:rPr>
              <a:t>Realistic</a:t>
            </a:r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 and </a:t>
            </a:r>
            <a:r>
              <a:rPr lang="en-US" i="1" kern="0" dirty="0">
                <a:solidFill>
                  <a:srgbClr val="000000"/>
                </a:solidFill>
                <a:ea typeface="ＭＳ Ｐゴシック" charset="-128"/>
              </a:rPr>
              <a:t>diverse</a:t>
            </a:r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 but not </a:t>
            </a:r>
            <a:r>
              <a:rPr lang="en-US" i="1" kern="0" dirty="0">
                <a:solidFill>
                  <a:srgbClr val="000000"/>
                </a:solidFill>
                <a:ea typeface="ＭＳ Ｐゴシック" charset="-128"/>
              </a:rPr>
              <a:t>representative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Work of J. </a:t>
            </a:r>
            <a:r>
              <a:rPr lang="en-US" kern="0" dirty="0" err="1">
                <a:solidFill>
                  <a:srgbClr val="000000"/>
                </a:solidFill>
                <a:ea typeface="ＭＳ Ｐゴシック" charset="-128"/>
              </a:rPr>
              <a:t>Buolamwini</a:t>
            </a:r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 and T. Gebru c. 2018.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L. Dinh, J.N. Sohl-Dickstein, and S. Bengio. </a:t>
            </a:r>
            <a:r>
              <a:rPr lang="en-US" i="1" kern="0" dirty="0">
                <a:solidFill>
                  <a:srgbClr val="000000"/>
                </a:solidFill>
                <a:ea typeface="ＭＳ Ｐゴシック" charset="-128"/>
              </a:rPr>
              <a:t>Density Estimation Using Real NVP.</a:t>
            </a:r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 </a:t>
            </a:r>
            <a:r>
              <a:rPr lang="en-US" b="1" kern="0" dirty="0" err="1">
                <a:solidFill>
                  <a:srgbClr val="000000"/>
                </a:solidFill>
                <a:ea typeface="ＭＳ Ｐゴシック" charset="-128"/>
              </a:rPr>
              <a:t>ArXiv</a:t>
            </a:r>
            <a:r>
              <a:rPr lang="en-US" b="1" kern="0" dirty="0">
                <a:solidFill>
                  <a:srgbClr val="000000"/>
                </a:solidFill>
                <a:ea typeface="ＭＳ Ｐゴシック" charset="-128"/>
              </a:rPr>
              <a:t>:</a:t>
            </a:r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 1605.08803 (2016).</a:t>
            </a:r>
          </a:p>
          <a:p>
            <a:pPr lvl="1"/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Bijective</a:t>
            </a:r>
          </a:p>
          <a:p>
            <a:pPr lvl="1"/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Trained on maximum likelihood</a:t>
            </a:r>
          </a:p>
          <a:p>
            <a:pPr lvl="1"/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Still learns pixel correlations, not semantics</a:t>
            </a:r>
          </a:p>
          <a:p>
            <a:pPr lvl="1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AF67E-E7B7-EB41-8645-340790025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CFA7C-6D4D-28E1-20A8-CD8F37F8D0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695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622D26-7A69-CF06-8FB5-0A4E127E3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3D9D7-D37B-BCD0-B45E-74AB9FAAE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here: my program (2022–present)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5F4F-C5DE-5DE2-54F8-96AD6CC6B8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principled ML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Multimodal data (especially sparsely overlapping data)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Provable performance guarantees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Semantics and intrinsic data structure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Probabilistic/meaningful UQ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Beyond purely correlative ML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Beyond validation/benchmark accuracy and plausibility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Trustworthy, transparent, robust, etc. etc.</a:t>
            </a:r>
          </a:p>
          <a:p>
            <a:endParaRPr lang="en-US" kern="0" dirty="0">
              <a:solidFill>
                <a:srgbClr val="000000"/>
              </a:solidFill>
              <a:ea typeface="ＭＳ Ｐゴシック" charset="-12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B5EED1-AC9A-D456-710B-A8227BFBF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353B9E-494F-CF9D-F9CC-DFFB74C086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9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C6D11-3C98-5FAC-DBF8-1EF0D0164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2755C-AA31-3EF4-89AC-97B0B413B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here: my career,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769DE-CF5B-E9EB-FAA9-0F38DD21DE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So far, I haven’t been able to move the needle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I believe this MURI can make a difference.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C1326-F14F-FEE2-C63B-CBFF1A87B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91320E-092F-A3EA-3281-399449509A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656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0E7D-131D-2021-7240-38FCB961D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90DCB-8541-D0BD-FCCC-98098E237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here: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CA64E5-5436-BB39-ED2A-800EA91F4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Dominates and distorts the AI/ml ecosystem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Assumes infinite resources and infinite scaling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Massive models, training data, data center infrastructure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Developed for “low/no-stakes” applications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Prioritizes short-term ROI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Heat, cost, time, memory, </a:t>
            </a:r>
            <a:r>
              <a:rPr lang="en-US" kern="0" dirty="0" err="1">
                <a:solidFill>
                  <a:srgbClr val="000000"/>
                </a:solidFill>
                <a:ea typeface="ＭＳ Ｐゴシック" charset="-128"/>
              </a:rPr>
              <a:t>SWaP</a:t>
            </a:r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 – all very high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Benefits from restricting “frontier” capabilities to only for-profit tech giants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641A8-B517-B8C3-4BCF-17CF411C4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9196C9-A931-7CEB-A4F6-22DAE7E8A0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925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B6F3F-009E-B782-FCE9-A2904043E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0AAA7-972F-E4E4-1E79-C52B1E0DE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here: Army/</a:t>
            </a:r>
            <a:r>
              <a:rPr lang="en-US" dirty="0" err="1"/>
              <a:t>dod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60752-693B-8F5A-7E67-B503CF6976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Entire </a:t>
            </a:r>
            <a:r>
              <a:rPr lang="en-US" u="sng" cap="all" dirty="0" err="1"/>
              <a:t>dod</a:t>
            </a:r>
            <a:r>
              <a:rPr lang="en-US" u="sng" cap="all" dirty="0"/>
              <a:t> directed to deploy ai everywhere now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Grok integrated “everywhere” at all classification levels (Jan 2026)</a:t>
            </a:r>
          </a:p>
          <a:p>
            <a:pPr marL="0" indent="0">
              <a:buNone/>
            </a:pPr>
            <a:r>
              <a:rPr lang="en-US" u="sng" cap="all" dirty="0"/>
              <a:t>Need for: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Transparent, robust, interpretable, guaranteed/bounded, accountable, …, AI</a:t>
            </a:r>
          </a:p>
          <a:p>
            <a:pPr marL="0" indent="0">
              <a:buNone/>
            </a:pPr>
            <a:r>
              <a:rPr lang="en-US" u="sng" cap="all" dirty="0"/>
              <a:t>Example army concerns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Do you trust Grok or ChatGPT to give tactical advice?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Will an AI system confuse civilian/friendly with legitimate target?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Can a soldier or drone carry a few extra ounces of equipment?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Can we scale AI?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6G wireless/Internet of Things is coming</a:t>
            </a:r>
          </a:p>
          <a:p>
            <a:pPr marL="0" indent="0">
              <a:buNone/>
            </a:pPr>
            <a:r>
              <a:rPr lang="en-US" u="sng" cap="all" dirty="0"/>
              <a:t>The army wants</a:t>
            </a:r>
          </a:p>
          <a:p>
            <a:r>
              <a:rPr lang="en-US" dirty="0"/>
              <a:t>Agents that </a:t>
            </a:r>
            <a:r>
              <a:rPr lang="en-US" b="1" dirty="0"/>
              <a:t>can succeed</a:t>
            </a:r>
            <a:r>
              <a:rPr lang="en-US" dirty="0"/>
              <a:t> at complex tasks at faster than human speed</a:t>
            </a:r>
          </a:p>
          <a:p>
            <a:r>
              <a:rPr lang="en-US" dirty="0"/>
              <a:t>As of now, agents </a:t>
            </a:r>
            <a:r>
              <a:rPr lang="en-US" b="1" dirty="0"/>
              <a:t>cannot reliably succeed</a:t>
            </a:r>
            <a:r>
              <a:rPr lang="en-US" dirty="0"/>
              <a:t> and therefore there is a maximum speed of operation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9469A-8CAF-9605-DDD3-D6C2B4157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36494-13FF-74A0-D060-D1F8E8C5CD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81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47C10-6948-9FBB-D78A-8CA8684D7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AE9EB-53A9-A969-A618-A39C2FA28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we got here: scattered related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34AF2-A7A0-6044-D783-3D9084DDB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Topological data analysis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DARPA program ~10yr ago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Recent work on (discrete, vector-valued) Ricci curvature, holonomy, optimal mass transport</a:t>
            </a:r>
          </a:p>
          <a:p>
            <a:pPr marL="0" indent="0">
              <a:buNone/>
            </a:pPr>
            <a:r>
              <a:rPr lang="en-US" u="sng" cap="all" dirty="0"/>
              <a:t>Hyperdimensional computing/vector symbolic algebra</a:t>
            </a:r>
          </a:p>
          <a:p>
            <a:pPr marL="0" indent="0">
              <a:buNone/>
            </a:pPr>
            <a:r>
              <a:rPr lang="en-US" u="sng" cap="all" dirty="0"/>
              <a:t>Data forgetting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Machine unlearning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Differentiable privacy</a:t>
            </a:r>
          </a:p>
          <a:p>
            <a:pPr marL="0" indent="0">
              <a:buNone/>
            </a:pPr>
            <a:r>
              <a:rPr lang="en-US" u="sng" cap="all" dirty="0"/>
              <a:t>Ontology engineering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Differentiable ontologies</a:t>
            </a:r>
          </a:p>
          <a:p>
            <a:pPr marL="0" indent="0">
              <a:buNone/>
            </a:pPr>
            <a:r>
              <a:rPr lang="en-US" u="sng" cap="all" dirty="0"/>
              <a:t>Principled nonlinear model design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Clifford algebra</a:t>
            </a:r>
          </a:p>
          <a:p>
            <a:r>
              <a:rPr lang="en-US" kern="0" dirty="0">
                <a:solidFill>
                  <a:srgbClr val="000000"/>
                </a:solidFill>
                <a:ea typeface="ＭＳ Ｐゴシック" charset="-128"/>
              </a:rPr>
              <a:t>Volterra operators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CE94E2-F6F8-EC0C-6ECA-26924FE93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805F1C-F708-0AD4-D8A1-80E5052B05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70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AE6FA-547C-9B05-E682-2A6CCE8EC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6A954-738B-F3BE-10AF-826D28246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OF THE ART IN AI/ML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28636-8800-0E3D-9E32-B62782725A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cap="all" dirty="0"/>
              <a:t>What is modern “ai?”</a:t>
            </a:r>
          </a:p>
          <a:p>
            <a:r>
              <a:rPr lang="en-US" dirty="0"/>
              <a:t>Universal function approximation theorems</a:t>
            </a:r>
          </a:p>
          <a:p>
            <a:r>
              <a:rPr lang="en-US" dirty="0"/>
              <a:t>Purely correlative statistical pattern-matchers</a:t>
            </a:r>
          </a:p>
          <a:p>
            <a:r>
              <a:rPr lang="en-US" dirty="0"/>
              <a:t>Transformers: next-token-in-sequence predictors</a:t>
            </a:r>
          </a:p>
          <a:p>
            <a:r>
              <a:rPr lang="en-US" dirty="0"/>
              <a:t>Vision transformers: images as “sequences”</a:t>
            </a:r>
          </a:p>
          <a:p>
            <a:pPr marL="0" indent="0">
              <a:buNone/>
            </a:pPr>
            <a:r>
              <a:rPr lang="en-US" u="sng" cap="all" dirty="0"/>
              <a:t>Skipping:</a:t>
            </a:r>
          </a:p>
          <a:p>
            <a:r>
              <a:rPr lang="en-US" dirty="0"/>
              <a:t>Moral/ethical/legal issues (of which there are many)</a:t>
            </a:r>
          </a:p>
          <a:p>
            <a:r>
              <a:rPr lang="en-US" dirty="0"/>
              <a:t>Issues that arise when AI functions “as intended” (cognitive surrender/deskilling, sycophancy, delusional spiraling, etc.)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E26E0C-11C4-8661-C48D-201BBACD7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01C1F0-BEF9-9F82-71C9-0B221C62F7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5197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08DA2-330C-FEAE-FBB8-A3DAFBF2C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E5D62-22F5-DC69-CDFD-25B49C608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Universal Function Approximation Theorems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C8E0B-457C-88EC-A4AB-0A76D2283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cap="all" dirty="0"/>
              <a:t>An Infinitely deep/wide neural network can approximate “any” function arbitrarily well</a:t>
            </a:r>
          </a:p>
          <a:p>
            <a:r>
              <a:rPr lang="en-US" dirty="0"/>
              <a:t>EXTREMELY parameter inefficient</a:t>
            </a:r>
          </a:p>
          <a:p>
            <a:r>
              <a:rPr lang="en-US" dirty="0"/>
              <a:t>Very prone to overfitting (poor generalizability)</a:t>
            </a:r>
          </a:p>
          <a:p>
            <a:r>
              <a:rPr lang="en-US" dirty="0"/>
              <a:t>Ignores* data structure, first principles, physics, etc.</a:t>
            </a:r>
          </a:p>
          <a:p>
            <a:r>
              <a:rPr lang="en-US" i="1" dirty="0"/>
              <a:t>This is why neural networks have </a:t>
            </a:r>
            <a:r>
              <a:rPr lang="en-US" b="1" i="1" dirty="0"/>
              <a:t>billions</a:t>
            </a:r>
            <a:r>
              <a:rPr lang="en-US" i="1" dirty="0"/>
              <a:t> of parameters.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1554B-95FD-5E9E-583D-905267D9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154FE-4A62-1CC2-04CD-C055323E4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F6FFA74-3A0D-7252-9935-59DDC6A2E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153704"/>
            <a:ext cx="3727486" cy="2018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F9C7B8-A738-99CF-D78E-72E9A080F2E1}"/>
              </a:ext>
            </a:extLst>
          </p:cNvPr>
          <p:cNvSpPr txBox="1"/>
          <p:nvPr/>
        </p:nvSpPr>
        <p:spPr>
          <a:xfrm>
            <a:off x="5922046" y="5413549"/>
            <a:ext cx="5588876" cy="292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K. Hornik, M. Stinchcombe, and H. White, “Multilayer feedforward networks are universal function approximators.”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Neural Networks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bg1">
                    <a:lumMod val="75000"/>
                  </a:schemeClr>
                </a:solidFill>
              </a:rPr>
              <a:t>2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(5), pp. 359-366 (1989).</a:t>
            </a:r>
          </a:p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G.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Gripenberg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, “Approximation by neural networks with a bounded number of nodes at each level.”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Journal of Approximation Theory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sz="1200" b="1" dirty="0">
                <a:solidFill>
                  <a:schemeClr val="bg1">
                    <a:lumMod val="75000"/>
                  </a:schemeClr>
                </a:solidFill>
              </a:rPr>
              <a:t>22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(2), pp. 260-266 (2003).</a:t>
            </a:r>
          </a:p>
        </p:txBody>
      </p:sp>
    </p:spTree>
    <p:extLst>
      <p:ext uri="{BB962C8B-B14F-4D97-AF65-F5344CB8AC3E}">
        <p14:creationId xmlns:p14="http://schemas.microsoft.com/office/powerpoint/2010/main" val="2823339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5DABD-4117-724A-B762-165EE3FA8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F7829-8A41-6533-2256-01977D875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Purely correlative mathematics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B8EE74-3D8B-2D28-1A38-315D85449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The mathematical structure of modern, state-of-the-art ai is purely correlative.</a:t>
            </a:r>
          </a:p>
          <a:p>
            <a:r>
              <a:rPr lang="en-US" b="1" dirty="0"/>
              <a:t>Cum hoc, ergo propter hoc:</a:t>
            </a:r>
            <a:r>
              <a:rPr lang="en-US" dirty="0"/>
              <a:t> correlation does not imply causality.</a:t>
            </a:r>
          </a:p>
          <a:p>
            <a:pPr lvl="1"/>
            <a:r>
              <a:rPr lang="en-US" dirty="0"/>
              <a:t>“Wind only blows when windmills spin. Therefore, wind is caused by windmills.”</a:t>
            </a:r>
          </a:p>
          <a:p>
            <a:r>
              <a:rPr lang="en-US" dirty="0"/>
              <a:t>AI </a:t>
            </a:r>
            <a:r>
              <a:rPr lang="en-US" i="1" dirty="0"/>
              <a:t>mathematically</a:t>
            </a:r>
            <a:r>
              <a:rPr lang="en-US" dirty="0"/>
              <a:t> cannot identify or exploit causal relationships.</a:t>
            </a:r>
          </a:p>
          <a:p>
            <a:r>
              <a:rPr lang="en-US" dirty="0"/>
              <a:t>AI </a:t>
            </a:r>
            <a:r>
              <a:rPr lang="en-US" i="1" dirty="0"/>
              <a:t>mathematically</a:t>
            </a:r>
            <a:r>
              <a:rPr lang="en-US" dirty="0"/>
              <a:t> cannot identify or exploit data structure.</a:t>
            </a:r>
          </a:p>
          <a:p>
            <a:r>
              <a:rPr lang="en-US" dirty="0"/>
              <a:t>In general: AI doesn’t necessarily learn </a:t>
            </a:r>
            <a:r>
              <a:rPr lang="en-US" i="1" dirty="0"/>
              <a:t>meaningful</a:t>
            </a:r>
            <a:r>
              <a:rPr lang="en-US" dirty="0"/>
              <a:t> correlations.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CBF51-EB00-0294-0716-114DDD15F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5652FE-C9C3-5781-4384-29BB0EE4BA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675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F7C5A-8087-D8A2-BCFF-80D3DCE05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A8BAD-4D10-7A30-0777-91E5585CF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Purely correlative mathematics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DD52D-53E9-B3C5-B3C6-C2B6535F3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r>
              <a:rPr lang="en-US" b="1" dirty="0"/>
              <a:t>Inductive reasoning:</a:t>
            </a:r>
            <a:r>
              <a:rPr lang="en-US" dirty="0"/>
              <a:t> produces </a:t>
            </a:r>
            <a:r>
              <a:rPr lang="en-US" i="1" dirty="0"/>
              <a:t>probable</a:t>
            </a:r>
            <a:r>
              <a:rPr lang="en-US" dirty="0"/>
              <a:t> conclusions, given the premises (inference).</a:t>
            </a:r>
          </a:p>
          <a:p>
            <a:r>
              <a:rPr lang="en-US" b="1" dirty="0"/>
              <a:t>Deductive reasoning:</a:t>
            </a:r>
            <a:r>
              <a:rPr lang="en-US" dirty="0"/>
              <a:t> produces </a:t>
            </a:r>
            <a:r>
              <a:rPr lang="en-US" i="1" dirty="0"/>
              <a:t>certain</a:t>
            </a:r>
            <a:r>
              <a:rPr lang="en-US" dirty="0"/>
              <a:t> conclusions, given the premises (formal logic).</a:t>
            </a:r>
          </a:p>
          <a:p>
            <a:r>
              <a:rPr lang="en-US" b="1" dirty="0"/>
              <a:t>Abductive reasoning:</a:t>
            </a:r>
            <a:r>
              <a:rPr lang="en-US" dirty="0"/>
              <a:t> inference to the </a:t>
            </a:r>
            <a:r>
              <a:rPr lang="en-US" i="1" dirty="0"/>
              <a:t>best</a:t>
            </a:r>
            <a:r>
              <a:rPr lang="en-US" dirty="0"/>
              <a:t> explanation.</a:t>
            </a:r>
          </a:p>
          <a:p>
            <a:pPr lvl="1"/>
            <a:r>
              <a:rPr lang="en-US" dirty="0"/>
              <a:t>Example: Occam’s Razor</a:t>
            </a:r>
          </a:p>
          <a:p>
            <a:pPr lvl="1"/>
            <a:r>
              <a:rPr lang="en-US" dirty="0"/>
              <a:t>“If it looks like a duck, swims like a duck, and quacks like a duck, then it probably </a:t>
            </a:r>
            <a:r>
              <a:rPr lang="en-US" i="1" dirty="0"/>
              <a:t>is</a:t>
            </a:r>
            <a:r>
              <a:rPr lang="en-US" dirty="0"/>
              <a:t> a duck.”</a:t>
            </a:r>
          </a:p>
          <a:p>
            <a:r>
              <a:rPr lang="en-US" b="1" dirty="0"/>
              <a:t>Modern AI can only “reason” inductively.</a:t>
            </a:r>
          </a:p>
          <a:p>
            <a:pPr lvl="1"/>
            <a:r>
              <a:rPr lang="en-US" dirty="0"/>
              <a:t>Moreover, this is </a:t>
            </a:r>
            <a:r>
              <a:rPr lang="en-US" i="1" dirty="0"/>
              <a:t>not</a:t>
            </a:r>
            <a:r>
              <a:rPr lang="en-US" dirty="0"/>
              <a:t> analogous to humans’ inductive reasoning.</a:t>
            </a:r>
          </a:p>
          <a:p>
            <a:pPr lvl="1"/>
            <a:r>
              <a:rPr lang="en-US" dirty="0"/>
              <a:t>The premises are </a:t>
            </a:r>
            <a:r>
              <a:rPr lang="en-US" i="1" dirty="0"/>
              <a:t>not</a:t>
            </a:r>
            <a:r>
              <a:rPr lang="en-US" dirty="0"/>
              <a:t> the same!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7DF54-FC69-D501-B4E3-11AB8A6B2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94126-E6DD-9090-2E66-A5ED227685B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013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5535B-E081-EC6E-260C-DD265F734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1D1C0-C340-0FDA-B815-14642FBE4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Purely correlative mathematics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042F1-250E-A872-49F1-2C2130B30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 algn="ctr">
              <a:buNone/>
            </a:pPr>
            <a:r>
              <a:rPr lang="en-US" u="sng" cap="all" dirty="0"/>
              <a:t>In matters of life and death, </a:t>
            </a:r>
            <a:br>
              <a:rPr lang="en-US" u="sng" cap="all" dirty="0"/>
            </a:br>
            <a:r>
              <a:rPr lang="en-US" u="sng" cap="all" dirty="0"/>
              <a:t>correlation over arbitrary statistical </a:t>
            </a:r>
            <a:r>
              <a:rPr lang="en-US" u="sng" cap="all" dirty="0" err="1"/>
              <a:t>patterNs</a:t>
            </a:r>
            <a:r>
              <a:rPr lang="en-US" u="sng" cap="all" dirty="0"/>
              <a:t> is insufficient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17079-6315-845E-A22D-900A444DE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D5B13-B896-B432-CEB5-A09F9863A0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2C5CDD1-0F5A-92D9-423D-E4F1D1653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438" y="2264184"/>
            <a:ext cx="6973123" cy="390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47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50B3F-DBD5-29AD-C310-B85F473D8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36502-E3EC-71E5-EA87-9C1027A2C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Next-token prediction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5EC2E-E6BD-2AAA-6D42-6F98DE662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04F8DF-2423-2F95-11F1-628989D6B5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1BC7701-A6F8-4B38-8FBA-E88B7898C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28700"/>
            <a:ext cx="9144000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59D45FF-9FBE-FAC0-4341-5440AB2C024D}"/>
              </a:ext>
            </a:extLst>
          </p:cNvPr>
          <p:cNvSpPr txBox="1"/>
          <p:nvPr/>
        </p:nvSpPr>
        <p:spPr>
          <a:xfrm>
            <a:off x="1734312" y="5979909"/>
            <a:ext cx="8723376" cy="292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E.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Gomede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(2025). “The Art of Prediction: How LLMs Master Next-Token Generation” [Blog post]. Retrieved from: https://python.plainenglish.io/the-art-of-prediction-how-llms-master-next-token-generation-b8f81dc16de2/ [Accessed 03/17/2026]</a:t>
            </a:r>
          </a:p>
        </p:txBody>
      </p:sp>
    </p:spTree>
    <p:extLst>
      <p:ext uri="{BB962C8B-B14F-4D97-AF65-F5344CB8AC3E}">
        <p14:creationId xmlns:p14="http://schemas.microsoft.com/office/powerpoint/2010/main" val="3172139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A1BCD-495B-DA35-EC95-AD7C32241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7C395-8C40-DD0D-2740-C34B7F82F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Next-token prediction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125C5F-56D0-A8A2-5BBE-6AF6A05DC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DB169B-5B61-605F-5F40-34A03F5504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4EE725-C434-C658-BDD1-E315F697885E}"/>
              </a:ext>
            </a:extLst>
          </p:cNvPr>
          <p:cNvSpPr txBox="1"/>
          <p:nvPr/>
        </p:nvSpPr>
        <p:spPr>
          <a:xfrm>
            <a:off x="548640" y="6001197"/>
            <a:ext cx="11095674" cy="292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SPC John Garcia (2025). “US, Kenya infantrymen conduct M249 SAW range training during Justified Accord 2026 [Image 12 of 12].” Retrieved from: https://www.dvidshub.net/image/9560521/us-kenya-infantrymen-conduct-m249-saw-range-training-during-justified-accord-2026 [Accessed 03/17/2026].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3B41207-3B08-058A-0BB3-1CCC596421B2}"/>
              </a:ext>
            </a:extLst>
          </p:cNvPr>
          <p:cNvGrpSpPr/>
          <p:nvPr/>
        </p:nvGrpSpPr>
        <p:grpSpPr>
          <a:xfrm>
            <a:off x="2047890" y="1653788"/>
            <a:ext cx="8096220" cy="4019502"/>
            <a:chOff x="477567" y="1783401"/>
            <a:chExt cx="8096220" cy="401950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3195BCB-C4DF-46BF-8D0B-002B95BAA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82605" y="1783401"/>
              <a:ext cx="2686143" cy="202881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F3D2ED3-52BA-C443-2042-958470DC1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7567" y="4351106"/>
              <a:ext cx="8096220" cy="65305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165E5DF-3F1E-9E4C-318A-95DFA9C27350}"/>
                </a:ext>
              </a:extLst>
            </p:cNvPr>
            <p:cNvSpPr txBox="1"/>
            <p:nvPr/>
          </p:nvSpPr>
          <p:spPr>
            <a:xfrm>
              <a:off x="3930331" y="5583828"/>
              <a:ext cx="1266857" cy="21907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5000"/>
                </a:lnSpc>
                <a:spcBef>
                  <a:spcPts val="1000"/>
                </a:spcBef>
                <a:buSzPct val="100000"/>
              </a:pPr>
              <a:r>
                <a:rPr lang="en-US" sz="1700" dirty="0"/>
                <a:t>Into the </a:t>
              </a:r>
              <a:r>
                <a:rPr lang="en-US" sz="1700" dirty="0" err="1"/>
                <a:t>ViT</a:t>
              </a:r>
              <a:endParaRPr lang="en-US" sz="1700" dirty="0"/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A263F1D-A06C-6937-F91C-BC4A70753029}"/>
                </a:ext>
              </a:extLst>
            </p:cNvPr>
            <p:cNvCxnSpPr/>
            <p:nvPr/>
          </p:nvCxnSpPr>
          <p:spPr>
            <a:xfrm>
              <a:off x="4530453" y="3880770"/>
              <a:ext cx="0" cy="411956"/>
            </a:xfrm>
            <a:prstGeom prst="straightConnector1">
              <a:avLst/>
            </a:prstGeom>
            <a:ln w="12700" cap="flat">
              <a:miter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9081EFD-D2AD-502A-11AE-93EFA1DD8B0D}"/>
                </a:ext>
              </a:extLst>
            </p:cNvPr>
            <p:cNvCxnSpPr/>
            <p:nvPr/>
          </p:nvCxnSpPr>
          <p:spPr>
            <a:xfrm>
              <a:off x="4530448" y="5064254"/>
              <a:ext cx="0" cy="411956"/>
            </a:xfrm>
            <a:prstGeom prst="straightConnector1">
              <a:avLst/>
            </a:prstGeom>
            <a:ln w="12700" cap="flat">
              <a:miter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FEC11BA-0F71-920F-C1D1-61AB2DF321D9}"/>
                </a:ext>
              </a:extLst>
            </p:cNvPr>
            <p:cNvSpPr txBox="1"/>
            <p:nvPr/>
          </p:nvSpPr>
          <p:spPr>
            <a:xfrm>
              <a:off x="4630436" y="3944398"/>
              <a:ext cx="3295647" cy="2610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5000"/>
                </a:lnSpc>
                <a:spcBef>
                  <a:spcPts val="1000"/>
                </a:spcBef>
                <a:buSzPct val="100000"/>
              </a:pPr>
              <a:r>
                <a:rPr lang="en-US" sz="1700" dirty="0"/>
                <a:t>Raster the image into a sequence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20A7F54-EB34-30D6-A37D-CD4DA9632A40}"/>
                </a:ext>
              </a:extLst>
            </p:cNvPr>
            <p:cNvSpPr txBox="1"/>
            <p:nvPr/>
          </p:nvSpPr>
          <p:spPr>
            <a:xfrm>
              <a:off x="4630436" y="5136144"/>
              <a:ext cx="3295647" cy="261015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>
                <a:lnSpc>
                  <a:spcPct val="95000"/>
                </a:lnSpc>
                <a:spcBef>
                  <a:spcPts val="1000"/>
                </a:spcBef>
                <a:buSzPct val="100000"/>
              </a:pPr>
              <a:r>
                <a:rPr lang="en-US" sz="1700" dirty="0"/>
                <a:t>Tokenize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5724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62253-DD3E-B569-2E41-5EAEBC77B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96DF3-D59B-9F2A-7425-8D5D66612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outcomes of </a:t>
            </a:r>
            <a:r>
              <a:rPr lang="en-US" sz="3200" dirty="0" err="1"/>
              <a:t>sota</a:t>
            </a:r>
            <a:r>
              <a:rPr lang="en-US" sz="3200" dirty="0"/>
              <a:t> AI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3488F-5923-31A3-7C07-86225C49BBB3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459E0026-CBE4-4BEA-95A8-128414956C7C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67DC12-4FA7-C674-A4D7-48BA51A584C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6E112B6-5ACF-CB1C-7818-DA772B720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7839" y="1362076"/>
            <a:ext cx="4096322" cy="95263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C08368-1A6A-7421-322A-E2858C36FCB7}"/>
              </a:ext>
            </a:extLst>
          </p:cNvPr>
          <p:cNvSpPr txBox="1"/>
          <p:nvPr/>
        </p:nvSpPr>
        <p:spPr>
          <a:xfrm>
            <a:off x="1734312" y="6263598"/>
            <a:ext cx="8723376" cy="292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T. Mickle, C. Metz, D. Freedman, T.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Mondría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Terol, and K. Collins.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The New York Times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(04/07/2026).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5291229-D0D9-3BA8-7520-4ADC0F2C40BF}"/>
              </a:ext>
            </a:extLst>
          </p:cNvPr>
          <p:cNvSpPr txBox="1">
            <a:spLocks/>
          </p:cNvSpPr>
          <p:nvPr/>
        </p:nvSpPr>
        <p:spPr>
          <a:xfrm>
            <a:off x="548639" y="2551112"/>
            <a:ext cx="11104077" cy="3621085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000"/>
              </a:spcBef>
              <a:buFont typeface="Arial" panose="020B0604020202020204" pitchFamily="34" charset="0"/>
              <a:buChar char="▪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-18288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8288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1520" indent="-18288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18288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8288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80160" indent="-18288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63040" indent="-18288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45920" indent="-18288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sz="1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u="sng" cap="all" dirty="0"/>
              <a:t>NYT/Oumi study found </a:t>
            </a:r>
            <a:r>
              <a:rPr lang="en-US" b="1" u="sng" cap="all" dirty="0"/>
              <a:t>google ai overview </a:t>
            </a:r>
            <a:r>
              <a:rPr lang="en-US" u="sng" cap="all" dirty="0"/>
              <a:t>is 90% accurate</a:t>
            </a:r>
          </a:p>
          <a:p>
            <a:r>
              <a:rPr lang="en-US" dirty="0"/>
              <a:t>1 in 10 answers is wrong</a:t>
            </a:r>
          </a:p>
          <a:p>
            <a:r>
              <a:rPr lang="en-US" dirty="0"/>
              <a:t>Produces 10s of millions of lies per hour!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039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D1DEC-7249-CFE5-2FC8-CD13EB4F7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AC0ED-032E-F896-43DB-063FA2FD0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of </a:t>
            </a:r>
            <a:r>
              <a:rPr lang="en-US" dirty="0" err="1"/>
              <a:t>sota</a:t>
            </a:r>
            <a:r>
              <a:rPr lang="en-US" dirty="0"/>
              <a:t> agentic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895DB-3147-2077-EA7E-0D724FA42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4109420"/>
            <a:ext cx="11095674" cy="2062777"/>
          </a:xfrm>
        </p:spPr>
        <p:txBody>
          <a:bodyPr/>
          <a:lstStyle/>
          <a:p>
            <a:pPr marL="0" indent="0">
              <a:buNone/>
            </a:pPr>
            <a:r>
              <a:rPr lang="en-US" b="1" u="sng" cap="all" dirty="0"/>
              <a:t>OpenAI operator</a:t>
            </a:r>
            <a:r>
              <a:rPr lang="en-US" u="sng" cap="all" dirty="0"/>
              <a:t> personal assistant</a:t>
            </a:r>
          </a:p>
          <a:p>
            <a:r>
              <a:rPr lang="en-US" dirty="0"/>
              <a:t>Within 10 minutes of being asked to “find cheap eggs in my neighborhood,” made unauthorized purchase and paid for delivery ($31 for 12 eggs).</a:t>
            </a:r>
          </a:p>
          <a:p>
            <a:r>
              <a:rPr lang="en-US" dirty="0"/>
              <a:t>Obviously – the eggs were not “cheap” and no purchase was authorized.</a:t>
            </a:r>
          </a:p>
          <a:p>
            <a:r>
              <a:rPr lang="en-US" dirty="0"/>
              <a:t>This despite </a:t>
            </a:r>
            <a:r>
              <a:rPr lang="en-US" i="1" dirty="0"/>
              <a:t>built-in* safeguards</a:t>
            </a:r>
            <a:r>
              <a:rPr lang="en-US" dirty="0"/>
              <a:t> requiring explicit user confirmation of purchases.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C0470D-C8A6-4168-D985-F82825856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28DB0A-5335-D6D2-191D-8FD900F064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7515F29-334D-1182-B6AC-767BEB75C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25" y="1391712"/>
            <a:ext cx="6584950" cy="226050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EF9A63-2A2C-D911-3CC8-0974220ADC3E}"/>
              </a:ext>
            </a:extLst>
          </p:cNvPr>
          <p:cNvSpPr txBox="1"/>
          <p:nvPr/>
        </p:nvSpPr>
        <p:spPr>
          <a:xfrm>
            <a:off x="210312" y="6263598"/>
            <a:ext cx="11676888" cy="292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G.A. Fowler.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The Washington Post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(2025).</a:t>
            </a:r>
          </a:p>
        </p:txBody>
      </p:sp>
    </p:spTree>
    <p:extLst>
      <p:ext uri="{BB962C8B-B14F-4D97-AF65-F5344CB8AC3E}">
        <p14:creationId xmlns:p14="http://schemas.microsoft.com/office/powerpoint/2010/main" val="3078072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8D26C-BC88-C015-B8D0-0F7184B9D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47563-6FD6-D37E-9A17-111FB950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of </a:t>
            </a:r>
            <a:r>
              <a:rPr lang="en-US" dirty="0" err="1"/>
              <a:t>sota</a:t>
            </a:r>
            <a:r>
              <a:rPr lang="en-US" dirty="0"/>
              <a:t> agentic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6B3B2-0E12-D515-C4C9-CCA3C6057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4109420"/>
            <a:ext cx="11095674" cy="2062777"/>
          </a:xfrm>
        </p:spPr>
        <p:txBody>
          <a:bodyPr/>
          <a:lstStyle/>
          <a:p>
            <a:pPr marL="0" indent="0">
              <a:buNone/>
            </a:pPr>
            <a:r>
              <a:rPr lang="en-US" b="1" u="sng" cap="all" dirty="0" err="1"/>
              <a:t>Replit</a:t>
            </a:r>
            <a:r>
              <a:rPr lang="en-US" u="sng" cap="all" dirty="0"/>
              <a:t> is a US technology company founded in 2016. In 2024, they released a Coding bot.</a:t>
            </a:r>
            <a:endParaRPr lang="en-US" b="1" u="sng" cap="all" dirty="0"/>
          </a:p>
          <a:p>
            <a:r>
              <a:rPr lang="en-US" dirty="0"/>
              <a:t>Software-as-a-Service executive had been vibe coding with </a:t>
            </a:r>
            <a:r>
              <a:rPr lang="en-US" dirty="0" err="1"/>
              <a:t>Replit</a:t>
            </a:r>
            <a:r>
              <a:rPr lang="en-US" dirty="0"/>
              <a:t> Agent for </a:t>
            </a:r>
            <a:r>
              <a:rPr lang="en-US" b="1" dirty="0"/>
              <a:t>9 days.</a:t>
            </a:r>
            <a:endParaRPr lang="en-US" dirty="0"/>
          </a:p>
          <a:p>
            <a:r>
              <a:rPr lang="en-US" dirty="0"/>
              <a:t>He had already given the bot a </a:t>
            </a:r>
            <a:r>
              <a:rPr lang="en-US" b="1" dirty="0"/>
              <a:t>“coding and action freeze.”</a:t>
            </a:r>
            <a:endParaRPr lang="en-US" dirty="0"/>
          </a:p>
          <a:p>
            <a:r>
              <a:rPr lang="en-US" dirty="0"/>
              <a:t>H had further provided standing instructions that “NO MORE CHANGES [could be made] without explicit permission.”</a:t>
            </a:r>
          </a:p>
          <a:p>
            <a:r>
              <a:rPr lang="en-US" b="1" dirty="0"/>
              <a:t>It wiped an entire live database anyway:</a:t>
            </a:r>
            <a:r>
              <a:rPr lang="en-US" dirty="0"/>
              <a:t> records for 1,206 executives and 1,196 companies, comprising months of work.</a:t>
            </a:r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1D2076-09C8-CED2-F800-DBB061044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00D7C-0146-DE16-583E-B11E37B731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44D8F6E-8124-F4A3-FD59-DFD77F849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101250"/>
            <a:ext cx="9144000" cy="25942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0AC0C45-BFA1-62B5-98A9-E92CC2780FE0}"/>
              </a:ext>
            </a:extLst>
          </p:cNvPr>
          <p:cNvSpPr txBox="1"/>
          <p:nvPr/>
        </p:nvSpPr>
        <p:spPr>
          <a:xfrm>
            <a:off x="210312" y="6425523"/>
            <a:ext cx="11718452" cy="292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M. Tyson.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Tom’s Hardware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(2025).</a:t>
            </a:r>
          </a:p>
        </p:txBody>
      </p:sp>
    </p:spTree>
    <p:extLst>
      <p:ext uri="{BB962C8B-B14F-4D97-AF65-F5344CB8AC3E}">
        <p14:creationId xmlns:p14="http://schemas.microsoft.com/office/powerpoint/2010/main" val="2380767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FCA78-1AA7-D42B-A29B-CF06CECA4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1CC11-DD01-49F4-A034-B38D9DF0E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of </a:t>
            </a:r>
            <a:r>
              <a:rPr lang="en-US" dirty="0" err="1"/>
              <a:t>sota</a:t>
            </a:r>
            <a:r>
              <a:rPr lang="en-US" dirty="0"/>
              <a:t> agentic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07CF0-00C7-19AA-B4C7-25A53FB11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2201654"/>
            <a:ext cx="11095674" cy="3970544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This one was </a:t>
            </a:r>
            <a:r>
              <a:rPr lang="en-US" b="1" u="sng" cap="all" dirty="0" err="1"/>
              <a:t>claude</a:t>
            </a:r>
            <a:r>
              <a:rPr lang="en-US" b="1" u="sng" cap="all" dirty="0"/>
              <a:t> opus 4.6.</a:t>
            </a:r>
          </a:p>
          <a:p>
            <a:r>
              <a:rPr lang="en-US" b="1" dirty="0"/>
              <a:t>Explicit instructions</a:t>
            </a:r>
            <a:r>
              <a:rPr lang="en-US" dirty="0"/>
              <a:t> “never to run destructive/irreversible” commands without request and authorization.</a:t>
            </a:r>
          </a:p>
          <a:p>
            <a:r>
              <a:rPr lang="en-US" dirty="0"/>
              <a:t>Deleted </a:t>
            </a:r>
            <a:r>
              <a:rPr lang="en-US" dirty="0" err="1"/>
              <a:t>PocketOS’s</a:t>
            </a:r>
            <a:r>
              <a:rPr lang="en-US" dirty="0"/>
              <a:t> entire production database within </a:t>
            </a:r>
            <a:r>
              <a:rPr lang="en-US" b="1" dirty="0"/>
              <a:t>3 seconds,</a:t>
            </a:r>
            <a:r>
              <a:rPr lang="en-US" dirty="0"/>
              <a:t> leaving the company unable to operate.</a:t>
            </a:r>
          </a:p>
          <a:p>
            <a:r>
              <a:rPr lang="en-US" dirty="0"/>
              <a:t>Took 2 days to recover the lost data.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2EAE1-99A6-2CA5-9204-174D0897B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177060-B943-0079-E90D-1A090B51C5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5C390F-DAFF-5B64-47A3-5A8F59AD38E3}"/>
              </a:ext>
            </a:extLst>
          </p:cNvPr>
          <p:cNvSpPr txBox="1"/>
          <p:nvPr/>
        </p:nvSpPr>
        <p:spPr>
          <a:xfrm>
            <a:off x="210312" y="6425523"/>
            <a:ext cx="11718452" cy="292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A. Cuthbertson.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The Independent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(2026)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.</a:t>
            </a:r>
            <a:endParaRPr lang="en-US" sz="12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DB6C49-A066-442E-AF68-871E7A92D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3073" y="1435723"/>
            <a:ext cx="7725853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10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24A05-72F0-66C9-401B-BF4A49FE1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B0460-2CA0-8CF7-36BE-8A2C4B74F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of </a:t>
            </a:r>
            <a:r>
              <a:rPr lang="en-US" dirty="0" err="1"/>
              <a:t>sota</a:t>
            </a:r>
            <a:r>
              <a:rPr lang="en-US" dirty="0"/>
              <a:t> </a:t>
            </a:r>
            <a:r>
              <a:rPr lang="en-US" strike="sngStrike" dirty="0"/>
              <a:t>agentic</a:t>
            </a:r>
            <a:r>
              <a:rPr lang="en-US" dirty="0"/>
              <a:t>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DB80B2-5EFF-AE9E-CCE6-9E5FD62C0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4109420"/>
            <a:ext cx="11095674" cy="2062777"/>
          </a:xfrm>
        </p:spPr>
        <p:txBody>
          <a:bodyPr/>
          <a:lstStyle/>
          <a:p>
            <a:pPr marL="0" indent="0">
              <a:buNone/>
            </a:pPr>
            <a:r>
              <a:rPr lang="en-US" b="1" u="sng" cap="all" dirty="0"/>
              <a:t>Johnson and </a:t>
            </a:r>
            <a:r>
              <a:rPr lang="en-US" b="1" u="sng" cap="all" dirty="0" err="1"/>
              <a:t>johnson</a:t>
            </a:r>
            <a:r>
              <a:rPr lang="en-US" u="sng" cap="all" dirty="0"/>
              <a:t> sinus surgery assistant:</a:t>
            </a:r>
            <a:endParaRPr lang="en-US" b="1" u="sng" cap="all" dirty="0"/>
          </a:p>
          <a:p>
            <a:r>
              <a:rPr lang="en-US" b="1" dirty="0"/>
              <a:t>&gt;14x</a:t>
            </a:r>
            <a:r>
              <a:rPr lang="en-US" dirty="0"/>
              <a:t> reports to FDA of malfunctions and adverse events since AI was added.</a:t>
            </a:r>
          </a:p>
          <a:p>
            <a:r>
              <a:rPr lang="en-US" dirty="0"/>
              <a:t>&gt;10 injuries due to AI misinforming surgeon of tool location in patient’s head.</a:t>
            </a:r>
          </a:p>
          <a:p>
            <a:pPr lvl="1"/>
            <a:r>
              <a:rPr lang="en-US" dirty="0"/>
              <a:t>Cerebrospinal fluid leaking from the nose – mistakenly punctured skull – exploded carotid artery – multiple strokes…</a:t>
            </a:r>
          </a:p>
          <a:p>
            <a:r>
              <a:rPr lang="en-US" dirty="0"/>
              <a:t>Multiple lawsuits.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14DCA-EE22-B32E-1F7E-5CF1F669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89B08C-0D37-02B0-7FE9-393970F1E7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BA474E-60CB-5546-67BC-3AC2679B2079}"/>
              </a:ext>
            </a:extLst>
          </p:cNvPr>
          <p:cNvSpPr txBox="1"/>
          <p:nvPr/>
        </p:nvSpPr>
        <p:spPr>
          <a:xfrm>
            <a:off x="210312" y="6425523"/>
            <a:ext cx="11718452" cy="29260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J. Dowdell, S. </a:t>
            </a:r>
            <a:r>
              <a:rPr lang="en-US" sz="1200" dirty="0" err="1">
                <a:solidFill>
                  <a:schemeClr val="bg1">
                    <a:lumMod val="75000"/>
                  </a:schemeClr>
                </a:solidFill>
              </a:rPr>
              <a:t>Stecklow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, C. Terhune, and R. Levy. 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Reuters</a:t>
            </a: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 (2026).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2E667E-1B8A-9317-87DF-868A38E67A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1914"/>
          <a:stretch>
            <a:fillRect/>
          </a:stretch>
        </p:blipFill>
        <p:spPr>
          <a:xfrm>
            <a:off x="1524000" y="1126557"/>
            <a:ext cx="9144000" cy="242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42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752C8-5B74-22AB-E9AF-6AFEC02C3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86EC58-328A-7845-64AF-2861F63CE98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22</a:t>
            </a:fld>
            <a:endParaRPr lang="en-US" dirty="0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551B9E47-4E83-B35A-1F94-2C335E227186}"/>
              </a:ext>
            </a:extLst>
          </p:cNvPr>
          <p:cNvGrpSpPr/>
          <p:nvPr/>
        </p:nvGrpSpPr>
        <p:grpSpPr>
          <a:xfrm>
            <a:off x="4779538" y="1206329"/>
            <a:ext cx="6117273" cy="5240190"/>
            <a:chOff x="3117942" y="865757"/>
            <a:chExt cx="6117273" cy="5240190"/>
          </a:xfrm>
        </p:grpSpPr>
        <p:sp>
          <p:nvSpPr>
            <p:cNvPr id="116" name="Arrow: Down 115">
              <a:extLst>
                <a:ext uri="{FF2B5EF4-FFF2-40B4-BE49-F238E27FC236}">
                  <a16:creationId xmlns:a16="http://schemas.microsoft.com/office/drawing/2014/main" id="{7585CF70-7AFD-0492-94E7-731FBEF3D3A7}"/>
                </a:ext>
              </a:extLst>
            </p:cNvPr>
            <p:cNvSpPr/>
            <p:nvPr/>
          </p:nvSpPr>
          <p:spPr>
            <a:xfrm rot="706633">
              <a:off x="5500384" y="1854423"/>
              <a:ext cx="370365" cy="3299175"/>
            </a:xfrm>
            <a:prstGeom prst="downArrow">
              <a:avLst>
                <a:gd name="adj1" fmla="val 39400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sp>
          <p:nvSpPr>
            <p:cNvPr id="105" name="Arrow: Down 104">
              <a:extLst>
                <a:ext uri="{FF2B5EF4-FFF2-40B4-BE49-F238E27FC236}">
                  <a16:creationId xmlns:a16="http://schemas.microsoft.com/office/drawing/2014/main" id="{A13D56F8-2597-2EC0-A40B-AFE2311139C5}"/>
                </a:ext>
              </a:extLst>
            </p:cNvPr>
            <p:cNvSpPr/>
            <p:nvPr/>
          </p:nvSpPr>
          <p:spPr>
            <a:xfrm rot="3004864">
              <a:off x="5260701" y="948259"/>
              <a:ext cx="370365" cy="2693149"/>
            </a:xfrm>
            <a:prstGeom prst="downArrow">
              <a:avLst>
                <a:gd name="adj1" fmla="val 39400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sp>
          <p:nvSpPr>
            <p:cNvPr id="108" name="Arrow: Down 107">
              <a:extLst>
                <a:ext uri="{FF2B5EF4-FFF2-40B4-BE49-F238E27FC236}">
                  <a16:creationId xmlns:a16="http://schemas.microsoft.com/office/drawing/2014/main" id="{12E43753-C3DB-1648-A0FF-1D3B23C2389C}"/>
                </a:ext>
              </a:extLst>
            </p:cNvPr>
            <p:cNvSpPr/>
            <p:nvPr/>
          </p:nvSpPr>
          <p:spPr>
            <a:xfrm rot="11682505">
              <a:off x="7425038" y="3955941"/>
              <a:ext cx="370365" cy="1862742"/>
            </a:xfrm>
            <a:prstGeom prst="downArrow">
              <a:avLst>
                <a:gd name="adj1" fmla="val 39400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sp>
          <p:nvSpPr>
            <p:cNvPr id="110" name="Arrow: Down 109">
              <a:extLst>
                <a:ext uri="{FF2B5EF4-FFF2-40B4-BE49-F238E27FC236}">
                  <a16:creationId xmlns:a16="http://schemas.microsoft.com/office/drawing/2014/main" id="{6B8A94C3-316E-C2B6-81B4-E22C37B057A0}"/>
                </a:ext>
              </a:extLst>
            </p:cNvPr>
            <p:cNvSpPr/>
            <p:nvPr/>
          </p:nvSpPr>
          <p:spPr>
            <a:xfrm rot="7713505">
              <a:off x="7251733" y="2138329"/>
              <a:ext cx="370365" cy="1770449"/>
            </a:xfrm>
            <a:prstGeom prst="downArrow">
              <a:avLst>
                <a:gd name="adj1" fmla="val 39400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sp>
          <p:nvSpPr>
            <p:cNvPr id="112" name="Arrow: Down 111">
              <a:extLst>
                <a:ext uri="{FF2B5EF4-FFF2-40B4-BE49-F238E27FC236}">
                  <a16:creationId xmlns:a16="http://schemas.microsoft.com/office/drawing/2014/main" id="{7DF672F9-0504-44A6-F639-99751AD3F2EC}"/>
                </a:ext>
              </a:extLst>
            </p:cNvPr>
            <p:cNvSpPr/>
            <p:nvPr/>
          </p:nvSpPr>
          <p:spPr>
            <a:xfrm rot="20015256">
              <a:off x="4096057" y="3391543"/>
              <a:ext cx="370365" cy="1812995"/>
            </a:xfrm>
            <a:prstGeom prst="downArrow">
              <a:avLst>
                <a:gd name="adj1" fmla="val 39400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sp>
          <p:nvSpPr>
            <p:cNvPr id="114" name="Arrow: Down 113">
              <a:extLst>
                <a:ext uri="{FF2B5EF4-FFF2-40B4-BE49-F238E27FC236}">
                  <a16:creationId xmlns:a16="http://schemas.microsoft.com/office/drawing/2014/main" id="{9C860FAE-6C4B-9133-C2B4-BAABEC89D156}"/>
                </a:ext>
              </a:extLst>
            </p:cNvPr>
            <p:cNvSpPr/>
            <p:nvPr/>
          </p:nvSpPr>
          <p:spPr>
            <a:xfrm rot="16200000">
              <a:off x="5537587" y="4677948"/>
              <a:ext cx="370365" cy="1812995"/>
            </a:xfrm>
            <a:prstGeom prst="downArrow">
              <a:avLst>
                <a:gd name="adj1" fmla="val 39400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03C0C51-3853-DFA5-DE5F-39661F45BDD8}"/>
                </a:ext>
              </a:extLst>
            </p:cNvPr>
            <p:cNvGrpSpPr/>
            <p:nvPr/>
          </p:nvGrpSpPr>
          <p:grpSpPr>
            <a:xfrm>
              <a:off x="3117942" y="3066016"/>
              <a:ext cx="1635167" cy="873428"/>
              <a:chOff x="1286388" y="1112005"/>
              <a:chExt cx="1635167" cy="873428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3ABEDB28-92E3-4864-147A-C6784FF95AD2}"/>
                  </a:ext>
                </a:extLst>
              </p:cNvPr>
              <p:cNvSpPr/>
              <p:nvPr/>
            </p:nvSpPr>
            <p:spPr>
              <a:xfrm>
                <a:off x="1286388" y="1112005"/>
                <a:ext cx="1635167" cy="873428"/>
              </a:xfrm>
              <a:prstGeom prst="ellipse">
                <a:avLst/>
              </a:prstGeom>
              <a:solidFill>
                <a:srgbClr val="F16521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4A5C7A3A-64EC-89A1-50CD-4C6AE4835575}"/>
                  </a:ext>
                </a:extLst>
              </p:cNvPr>
              <p:cNvSpPr txBox="1"/>
              <p:nvPr/>
            </p:nvSpPr>
            <p:spPr>
              <a:xfrm>
                <a:off x="1429058" y="1401882"/>
                <a:ext cx="1349829" cy="2830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700" cap="small" dirty="0"/>
                  <a:t>Real World</a:t>
                </a: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D04BAF66-EA1B-1E59-AF0F-D55877338792}"/>
                </a:ext>
              </a:extLst>
            </p:cNvPr>
            <p:cNvGrpSpPr/>
            <p:nvPr/>
          </p:nvGrpSpPr>
          <p:grpSpPr>
            <a:xfrm>
              <a:off x="3935526" y="5066105"/>
              <a:ext cx="2115155" cy="1039842"/>
              <a:chOff x="1512293" y="2896461"/>
              <a:chExt cx="2115155" cy="1039842"/>
            </a:xfrm>
          </p:grpSpPr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EE5803D6-24EA-57BC-6EB8-4146F189B7B5}"/>
                  </a:ext>
                </a:extLst>
              </p:cNvPr>
              <p:cNvSpPr/>
              <p:nvPr/>
            </p:nvSpPr>
            <p:spPr>
              <a:xfrm>
                <a:off x="1512293" y="2896461"/>
                <a:ext cx="2115155" cy="1039842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F75DF09A-7180-9C51-4504-9FCF7F9394A1}"/>
                  </a:ext>
                </a:extLst>
              </p:cNvPr>
              <p:cNvSpPr txBox="1"/>
              <p:nvPr/>
            </p:nvSpPr>
            <p:spPr>
              <a:xfrm>
                <a:off x="2065588" y="3077576"/>
                <a:ext cx="990600" cy="2830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700" cap="small" dirty="0"/>
                  <a:t>Sensors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B13ECB6E-BEEA-06FE-5C64-81AA2ADD6275}"/>
                  </a:ext>
                </a:extLst>
              </p:cNvPr>
              <p:cNvSpPr txBox="1"/>
              <p:nvPr/>
            </p:nvSpPr>
            <p:spPr>
              <a:xfrm>
                <a:off x="1885972" y="3429715"/>
                <a:ext cx="622154" cy="240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400" dirty="0"/>
                  <a:t>modes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B959EA95-059E-10BF-9772-14237E1A3871}"/>
                  </a:ext>
                </a:extLst>
              </p:cNvPr>
              <p:cNvSpPr txBox="1"/>
              <p:nvPr/>
            </p:nvSpPr>
            <p:spPr>
              <a:xfrm>
                <a:off x="2592585" y="3429715"/>
                <a:ext cx="622154" cy="24057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400" dirty="0"/>
                  <a:t>views</a:t>
                </a:r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998D9DC5-60AA-5137-C753-71F316B3BA3F}"/>
                </a:ext>
              </a:extLst>
            </p:cNvPr>
            <p:cNvGrpSpPr/>
            <p:nvPr/>
          </p:nvGrpSpPr>
          <p:grpSpPr>
            <a:xfrm>
              <a:off x="6620210" y="5200458"/>
              <a:ext cx="1645325" cy="771135"/>
              <a:chOff x="1671803" y="4457705"/>
              <a:chExt cx="1645325" cy="771135"/>
            </a:xfrm>
          </p:grpSpPr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1898A508-5BF4-14AF-46F9-27E1E936D19F}"/>
                  </a:ext>
                </a:extLst>
              </p:cNvPr>
              <p:cNvSpPr/>
              <p:nvPr/>
            </p:nvSpPr>
            <p:spPr>
              <a:xfrm>
                <a:off x="1671803" y="4457705"/>
                <a:ext cx="1645325" cy="771135"/>
              </a:xfrm>
              <a:prstGeom prst="ellipse">
                <a:avLst/>
              </a:prstGeom>
              <a:solidFill>
                <a:srgbClr val="CF0000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B8AB7659-5984-1E8B-D669-205F96F9ED90}"/>
                  </a:ext>
                </a:extLst>
              </p:cNvPr>
              <p:cNvSpPr txBox="1"/>
              <p:nvPr/>
            </p:nvSpPr>
            <p:spPr>
              <a:xfrm>
                <a:off x="1938681" y="4689733"/>
                <a:ext cx="1066800" cy="3039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700" cap="small" dirty="0"/>
                  <a:t>Raw Data</a:t>
                </a: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6AD47A80-7CEA-1907-CF6C-B70E7B763F78}"/>
                </a:ext>
              </a:extLst>
            </p:cNvPr>
            <p:cNvGrpSpPr/>
            <p:nvPr/>
          </p:nvGrpSpPr>
          <p:grpSpPr>
            <a:xfrm>
              <a:off x="6883909" y="2976795"/>
              <a:ext cx="2351306" cy="1010138"/>
              <a:chOff x="3365224" y="5228841"/>
              <a:chExt cx="2351306" cy="1010138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76873412-06CE-107D-C868-9F662F7501FB}"/>
                  </a:ext>
                </a:extLst>
              </p:cNvPr>
              <p:cNvSpPr/>
              <p:nvPr/>
            </p:nvSpPr>
            <p:spPr>
              <a:xfrm>
                <a:off x="3365224" y="5228841"/>
                <a:ext cx="2351306" cy="1010138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22309C4-E0D4-5254-0A75-26C550A38C49}"/>
                  </a:ext>
                </a:extLst>
              </p:cNvPr>
              <p:cNvSpPr txBox="1"/>
              <p:nvPr/>
            </p:nvSpPr>
            <p:spPr>
              <a:xfrm>
                <a:off x="3922374" y="5426681"/>
                <a:ext cx="1293147" cy="2830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700" cap="small" dirty="0"/>
                  <a:t>“AI” Models</a:t>
                </a:r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106D4191-B3A0-2810-CA75-DF35B6FE3004}"/>
                  </a:ext>
                </a:extLst>
              </p:cNvPr>
              <p:cNvSpPr txBox="1"/>
              <p:nvPr/>
            </p:nvSpPr>
            <p:spPr>
              <a:xfrm>
                <a:off x="4694052" y="5747291"/>
                <a:ext cx="732849" cy="24057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400" dirty="0"/>
                  <a:t>weights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0FD4BAE0-C0D0-48FD-249A-070B857A2828}"/>
                  </a:ext>
                </a:extLst>
              </p:cNvPr>
              <p:cNvSpPr txBox="1"/>
              <p:nvPr/>
            </p:nvSpPr>
            <p:spPr>
              <a:xfrm>
                <a:off x="3673841" y="5747290"/>
                <a:ext cx="988420" cy="24057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400" dirty="0"/>
                  <a:t>architecture</a:t>
                </a:r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3335EDB0-EB63-FA43-35F4-DFF7E40F07AB}"/>
                </a:ext>
              </a:extLst>
            </p:cNvPr>
            <p:cNvGrpSpPr/>
            <p:nvPr/>
          </p:nvGrpSpPr>
          <p:grpSpPr>
            <a:xfrm>
              <a:off x="5060476" y="865757"/>
              <a:ext cx="1980411" cy="1879010"/>
              <a:chOff x="3507550" y="-20343"/>
              <a:chExt cx="1980411" cy="1879010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28EC1092-DC1E-DC35-5ADA-1D33919B4FDB}"/>
                  </a:ext>
                </a:extLst>
              </p:cNvPr>
              <p:cNvSpPr/>
              <p:nvPr/>
            </p:nvSpPr>
            <p:spPr>
              <a:xfrm>
                <a:off x="3507550" y="-20343"/>
                <a:ext cx="1980411" cy="1879010"/>
              </a:xfrm>
              <a:prstGeom prst="ellipse">
                <a:avLst/>
              </a:prstGeom>
              <a:solidFill>
                <a:srgbClr val="FFCC01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BB82E444-54BA-247F-01FA-D76C5D266920}"/>
                  </a:ext>
                </a:extLst>
              </p:cNvPr>
              <p:cNvSpPr txBox="1"/>
              <p:nvPr/>
            </p:nvSpPr>
            <p:spPr>
              <a:xfrm>
                <a:off x="3753294" y="425433"/>
                <a:ext cx="1490592" cy="5354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700" cap="small" dirty="0"/>
                  <a:t>Downstream</a:t>
                </a:r>
                <a:br>
                  <a:rPr lang="en-US" sz="1700" cap="small" dirty="0"/>
                </a:br>
                <a:r>
                  <a:rPr lang="en-US" sz="1700" cap="small" dirty="0"/>
                  <a:t> Task(s)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FE3031D3-B66F-7A68-9B11-A57C22807DA7}"/>
                  </a:ext>
                </a:extLst>
              </p:cNvPr>
              <p:cNvSpPr txBox="1"/>
              <p:nvPr/>
            </p:nvSpPr>
            <p:spPr>
              <a:xfrm>
                <a:off x="3793795" y="1007684"/>
                <a:ext cx="1408167" cy="2190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400" dirty="0"/>
                  <a:t>embodied agents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E241D83A-71E4-45A9-4F80-05582499B9D0}"/>
                  </a:ext>
                </a:extLst>
              </p:cNvPr>
              <p:cNvSpPr txBox="1"/>
              <p:nvPr/>
            </p:nvSpPr>
            <p:spPr>
              <a:xfrm>
                <a:off x="3793673" y="1268295"/>
                <a:ext cx="1408167" cy="21904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400" dirty="0"/>
                  <a:t>active sensing</a:t>
                </a:r>
              </a:p>
            </p:txBody>
          </p:sp>
        </p:grpSp>
      </p:grpSp>
      <p:sp>
        <p:nvSpPr>
          <p:cNvPr id="118" name="Title 1">
            <a:extLst>
              <a:ext uri="{FF2B5EF4-FFF2-40B4-BE49-F238E27FC236}">
                <a16:creationId xmlns:a16="http://schemas.microsoft.com/office/drawing/2014/main" id="{FEFCB637-7172-0C6C-3572-EF0A3AC49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11481"/>
            <a:ext cx="8231293" cy="914400"/>
          </a:xfrm>
        </p:spPr>
        <p:txBody>
          <a:bodyPr/>
          <a:lstStyle/>
          <a:p>
            <a:r>
              <a:rPr lang="en-US" dirty="0"/>
              <a:t>What we have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C45E7D7F-C367-F1A0-0A41-4FE86A0D6D44}"/>
              </a:ext>
            </a:extLst>
          </p:cNvPr>
          <p:cNvSpPr txBox="1"/>
          <p:nvPr/>
        </p:nvSpPr>
        <p:spPr>
          <a:xfrm>
            <a:off x="9481402" y="4853540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700" dirty="0"/>
              <a:t>Assume model internally</a:t>
            </a:r>
            <a:br>
              <a:rPr lang="en-US" sz="1700" dirty="0"/>
            </a:br>
            <a:r>
              <a:rPr lang="en-US" sz="1700" dirty="0"/>
              <a:t>aligns inputs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F90CAD73-DAEF-3DB5-1544-EA0DEEDDD047}"/>
              </a:ext>
            </a:extLst>
          </p:cNvPr>
          <p:cNvSpPr txBox="1"/>
          <p:nvPr/>
        </p:nvSpPr>
        <p:spPr>
          <a:xfrm>
            <a:off x="8998949" y="2630543"/>
            <a:ext cx="914400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>
              <a:lnSpc>
                <a:spcPct val="95000"/>
              </a:lnSpc>
              <a:spcBef>
                <a:spcPts val="1000"/>
              </a:spcBef>
              <a:buSzPct val="100000"/>
            </a:pPr>
            <a:r>
              <a:rPr lang="en-US" sz="1700" dirty="0"/>
              <a:t>Assume model outputs</a:t>
            </a:r>
            <a:br>
              <a:rPr lang="en-US" sz="1700" dirty="0"/>
            </a:br>
            <a:r>
              <a:rPr lang="en-US" sz="1700" dirty="0"/>
              <a:t>logically follow from inputs</a:t>
            </a:r>
          </a:p>
        </p:txBody>
      </p:sp>
      <p:sp>
        <p:nvSpPr>
          <p:cNvPr id="122" name="Content Placeholder 2">
            <a:extLst>
              <a:ext uri="{FF2B5EF4-FFF2-40B4-BE49-F238E27FC236}">
                <a16:creationId xmlns:a16="http://schemas.microsoft.com/office/drawing/2014/main" id="{2A093D74-EBA4-E309-EC67-DA1DA4E4F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r>
              <a:rPr lang="en-US" b="1" dirty="0"/>
              <a:t>Arbitrary</a:t>
            </a:r>
            <a:r>
              <a:rPr lang="en-US" dirty="0"/>
              <a:t> internal representations</a:t>
            </a:r>
          </a:p>
          <a:p>
            <a:pPr lvl="1"/>
            <a:r>
              <a:rPr lang="en-US" dirty="0"/>
              <a:t>Difficult to align observations</a:t>
            </a:r>
          </a:p>
          <a:p>
            <a:pPr lvl="1"/>
            <a:r>
              <a:rPr lang="en-US" dirty="0"/>
              <a:t>Difficult to determine what information is useful</a:t>
            </a:r>
          </a:p>
          <a:p>
            <a:pPr lvl="1"/>
            <a:r>
              <a:rPr lang="en-US" dirty="0"/>
              <a:t>Difficult to compress, vulnerable to small perturbations</a:t>
            </a:r>
          </a:p>
          <a:p>
            <a:r>
              <a:rPr lang="en-US" b="1" dirty="0"/>
              <a:t>Purely correlative, “deterministic”</a:t>
            </a:r>
            <a:r>
              <a:rPr lang="en-US" dirty="0"/>
              <a:t> mathematics</a:t>
            </a:r>
          </a:p>
          <a:p>
            <a:pPr lvl="1"/>
            <a:r>
              <a:rPr lang="en-US" dirty="0"/>
              <a:t>No reasoning capabilities</a:t>
            </a:r>
          </a:p>
          <a:p>
            <a:pPr lvl="1"/>
            <a:r>
              <a:rPr lang="en-US" dirty="0"/>
              <a:t>Poor uncertainty quantification</a:t>
            </a:r>
          </a:p>
          <a:p>
            <a:r>
              <a:rPr lang="en-US" b="1" dirty="0"/>
              <a:t>Black box</a:t>
            </a:r>
            <a:r>
              <a:rPr lang="en-US" dirty="0"/>
              <a:t> models</a:t>
            </a:r>
          </a:p>
          <a:p>
            <a:pPr lvl="1"/>
            <a:r>
              <a:rPr lang="en-US" dirty="0"/>
              <a:t>Post-hoc transparency</a:t>
            </a:r>
          </a:p>
          <a:p>
            <a:pPr lvl="1"/>
            <a:r>
              <a:rPr lang="en-US" dirty="0"/>
              <a:t>“Deterministic” inference</a:t>
            </a:r>
          </a:p>
          <a:p>
            <a:pPr lvl="1"/>
            <a:r>
              <a:rPr lang="en-US" dirty="0"/>
              <a:t>Limited (de)composability</a:t>
            </a:r>
          </a:p>
          <a:p>
            <a:r>
              <a:rPr lang="en-US" b="1" dirty="0"/>
              <a:t>Structure-agnostic</a:t>
            </a:r>
            <a:r>
              <a:rPr lang="en-US" dirty="0"/>
              <a:t> models</a:t>
            </a:r>
          </a:p>
          <a:p>
            <a:pPr lvl="1"/>
            <a:r>
              <a:rPr lang="en-US" dirty="0"/>
              <a:t>Massive, costly, slow</a:t>
            </a:r>
          </a:p>
          <a:p>
            <a:pPr lvl="1"/>
            <a:r>
              <a:rPr lang="en-US" dirty="0"/>
              <a:t>Data-hungry</a:t>
            </a:r>
          </a:p>
          <a:p>
            <a:pPr lvl="1"/>
            <a:r>
              <a:rPr lang="en-US" dirty="0"/>
              <a:t>Extremely lossy</a:t>
            </a:r>
          </a:p>
        </p:txBody>
      </p:sp>
    </p:spTree>
    <p:extLst>
      <p:ext uri="{BB962C8B-B14F-4D97-AF65-F5344CB8AC3E}">
        <p14:creationId xmlns:p14="http://schemas.microsoft.com/office/powerpoint/2010/main" val="45986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C61F6-2E4B-55AD-6553-5596FE0FC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C17FCD-1484-E734-1CE6-9046D3A86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22D1A-DF83-41A8-85FF-04D90BF831D3}" type="datetime3">
              <a:rPr lang="en-US" smtClean="0"/>
              <a:t>7 October 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85DD15-991F-5A8E-70BF-8323EE3D25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23</a:t>
            </a:fld>
            <a:endParaRPr lang="en-US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3FB7DA0-AA78-8DE1-CD47-4659DA1AE621}"/>
              </a:ext>
            </a:extLst>
          </p:cNvPr>
          <p:cNvGrpSpPr/>
          <p:nvPr/>
        </p:nvGrpSpPr>
        <p:grpSpPr>
          <a:xfrm>
            <a:off x="4875982" y="-154004"/>
            <a:ext cx="7807902" cy="8278031"/>
            <a:chOff x="4612520" y="-333758"/>
            <a:chExt cx="7807902" cy="8278031"/>
          </a:xfrm>
        </p:grpSpPr>
        <p:sp>
          <p:nvSpPr>
            <p:cNvPr id="95" name="Arrow: Down 94">
              <a:extLst>
                <a:ext uri="{FF2B5EF4-FFF2-40B4-BE49-F238E27FC236}">
                  <a16:creationId xmlns:a16="http://schemas.microsoft.com/office/drawing/2014/main" id="{FF6F5524-E9AE-05A5-336B-56EF515C2E5E}"/>
                </a:ext>
              </a:extLst>
            </p:cNvPr>
            <p:cNvSpPr/>
            <p:nvPr/>
          </p:nvSpPr>
          <p:spPr>
            <a:xfrm rot="20741324">
              <a:off x="8516752" y="1512829"/>
              <a:ext cx="370365" cy="3114903"/>
            </a:xfrm>
            <a:prstGeom prst="downArrow">
              <a:avLst>
                <a:gd name="adj1" fmla="val 37524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sp>
          <p:nvSpPr>
            <p:cNvPr id="62" name="Arrow: Down 61">
              <a:extLst>
                <a:ext uri="{FF2B5EF4-FFF2-40B4-BE49-F238E27FC236}">
                  <a16:creationId xmlns:a16="http://schemas.microsoft.com/office/drawing/2014/main" id="{8E6B5E55-53FF-521D-C44D-11B0A9F44B7D}"/>
                </a:ext>
              </a:extLst>
            </p:cNvPr>
            <p:cNvSpPr/>
            <p:nvPr/>
          </p:nvSpPr>
          <p:spPr>
            <a:xfrm rot="9950524">
              <a:off x="8768587" y="2220503"/>
              <a:ext cx="370365" cy="3114903"/>
            </a:xfrm>
            <a:prstGeom prst="downArrow">
              <a:avLst>
                <a:gd name="adj1" fmla="val 37524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 b="1" dirty="0"/>
            </a:p>
          </p:txBody>
        </p:sp>
        <p:sp>
          <p:nvSpPr>
            <p:cNvPr id="65" name="Arrow: Down 64">
              <a:extLst>
                <a:ext uri="{FF2B5EF4-FFF2-40B4-BE49-F238E27FC236}">
                  <a16:creationId xmlns:a16="http://schemas.microsoft.com/office/drawing/2014/main" id="{3600620D-37CB-DFE2-6E8C-DA3E929E8771}"/>
                </a:ext>
              </a:extLst>
            </p:cNvPr>
            <p:cNvSpPr/>
            <p:nvPr/>
          </p:nvSpPr>
          <p:spPr>
            <a:xfrm rot="9950524">
              <a:off x="8606554" y="1704274"/>
              <a:ext cx="370365" cy="3114903"/>
            </a:xfrm>
            <a:prstGeom prst="downArrow">
              <a:avLst>
                <a:gd name="adj1" fmla="val 12613"/>
                <a:gd name="adj2" fmla="val 89003"/>
              </a:avLst>
            </a:prstGeom>
            <a:solidFill>
              <a:schemeClr val="bg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sp>
          <p:nvSpPr>
            <p:cNvPr id="93" name="Arrow: Down 92">
              <a:extLst>
                <a:ext uri="{FF2B5EF4-FFF2-40B4-BE49-F238E27FC236}">
                  <a16:creationId xmlns:a16="http://schemas.microsoft.com/office/drawing/2014/main" id="{739875FF-AEFE-3D32-32C1-443793D3C06D}"/>
                </a:ext>
              </a:extLst>
            </p:cNvPr>
            <p:cNvSpPr/>
            <p:nvPr/>
          </p:nvSpPr>
          <p:spPr>
            <a:xfrm rot="2230069">
              <a:off x="7452553" y="830070"/>
              <a:ext cx="370365" cy="3114903"/>
            </a:xfrm>
            <a:prstGeom prst="downArrow">
              <a:avLst>
                <a:gd name="adj1" fmla="val 39400"/>
                <a:gd name="adj2" fmla="val 98244"/>
              </a:avLst>
            </a:prstGeom>
            <a:solidFill>
              <a:schemeClr val="tx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sp>
          <p:nvSpPr>
            <p:cNvPr id="70" name="Arrow: Circular 69">
              <a:extLst>
                <a:ext uri="{FF2B5EF4-FFF2-40B4-BE49-F238E27FC236}">
                  <a16:creationId xmlns:a16="http://schemas.microsoft.com/office/drawing/2014/main" id="{726797DF-1960-5947-E7A2-11E661EA9C35}"/>
                </a:ext>
              </a:extLst>
            </p:cNvPr>
            <p:cNvSpPr/>
            <p:nvPr/>
          </p:nvSpPr>
          <p:spPr>
            <a:xfrm rot="3826430">
              <a:off x="5075288" y="-333758"/>
              <a:ext cx="5164218" cy="5164218"/>
            </a:xfrm>
            <a:prstGeom prst="circularArrow">
              <a:avLst>
                <a:gd name="adj1" fmla="val 2777"/>
                <a:gd name="adj2" fmla="val 489601"/>
                <a:gd name="adj3" fmla="val 18126713"/>
                <a:gd name="adj4" fmla="val 16199653"/>
                <a:gd name="adj5" fmla="val 2494"/>
              </a:avLst>
            </a:prstGeom>
            <a:solidFill>
              <a:schemeClr val="tx1"/>
            </a:solidFill>
            <a:ln>
              <a:noFill/>
              <a:miter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>
                <a:solidFill>
                  <a:schemeClr val="tx1"/>
                </a:solidFill>
              </a:endParaRPr>
            </a:p>
          </p:txBody>
        </p:sp>
        <p:sp>
          <p:nvSpPr>
            <p:cNvPr id="78" name="Arrow: Circular 77">
              <a:extLst>
                <a:ext uri="{FF2B5EF4-FFF2-40B4-BE49-F238E27FC236}">
                  <a16:creationId xmlns:a16="http://schemas.microsoft.com/office/drawing/2014/main" id="{3161C697-17BD-FBB5-E803-A98CEEC66DB1}"/>
                </a:ext>
              </a:extLst>
            </p:cNvPr>
            <p:cNvSpPr/>
            <p:nvPr/>
          </p:nvSpPr>
          <p:spPr>
            <a:xfrm rot="287646">
              <a:off x="5837851" y="1038617"/>
              <a:ext cx="5164218" cy="5164218"/>
            </a:xfrm>
            <a:prstGeom prst="circularArrow">
              <a:avLst>
                <a:gd name="adj1" fmla="val 2777"/>
                <a:gd name="adj2" fmla="val 489601"/>
                <a:gd name="adj3" fmla="val 18126713"/>
                <a:gd name="adj4" fmla="val 16199653"/>
                <a:gd name="adj5" fmla="val 2594"/>
              </a:avLst>
            </a:prstGeom>
            <a:solidFill>
              <a:schemeClr val="tx1"/>
            </a:solidFill>
            <a:ln>
              <a:noFill/>
              <a:miter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 dirty="0">
                <a:solidFill>
                  <a:schemeClr val="tx1"/>
                </a:solidFill>
              </a:endParaRPr>
            </a:p>
          </p:txBody>
        </p:sp>
        <p:sp>
          <p:nvSpPr>
            <p:cNvPr id="92" name="Arrow: Circular 91">
              <a:extLst>
                <a:ext uri="{FF2B5EF4-FFF2-40B4-BE49-F238E27FC236}">
                  <a16:creationId xmlns:a16="http://schemas.microsoft.com/office/drawing/2014/main" id="{43C1B7B1-7B86-489F-96A0-D668FA0A0395}"/>
                </a:ext>
              </a:extLst>
            </p:cNvPr>
            <p:cNvSpPr/>
            <p:nvPr/>
          </p:nvSpPr>
          <p:spPr>
            <a:xfrm rot="1864228">
              <a:off x="5862648" y="1056975"/>
              <a:ext cx="5164218" cy="5164218"/>
            </a:xfrm>
            <a:prstGeom prst="circularArrow">
              <a:avLst>
                <a:gd name="adj1" fmla="val 810"/>
                <a:gd name="adj2" fmla="val 489601"/>
                <a:gd name="adj3" fmla="val 18126710"/>
                <a:gd name="adj4" fmla="val 15561374"/>
                <a:gd name="adj5" fmla="val 3173"/>
              </a:avLst>
            </a:prstGeom>
            <a:solidFill>
              <a:schemeClr val="bg1"/>
            </a:solidFill>
            <a:ln>
              <a:noFill/>
              <a:miter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 dirty="0">
                <a:solidFill>
                  <a:schemeClr val="tx1"/>
                </a:solidFill>
              </a:endParaRPr>
            </a:p>
          </p:txBody>
        </p:sp>
        <p:sp>
          <p:nvSpPr>
            <p:cNvPr id="74" name="Arrow: Circular 73">
              <a:extLst>
                <a:ext uri="{FF2B5EF4-FFF2-40B4-BE49-F238E27FC236}">
                  <a16:creationId xmlns:a16="http://schemas.microsoft.com/office/drawing/2014/main" id="{17422A9D-2322-A11D-1BD2-3BF0AD8501C6}"/>
                </a:ext>
              </a:extLst>
            </p:cNvPr>
            <p:cNvSpPr/>
            <p:nvPr/>
          </p:nvSpPr>
          <p:spPr>
            <a:xfrm rot="4291649">
              <a:off x="5727884" y="1008969"/>
              <a:ext cx="5164218" cy="5164218"/>
            </a:xfrm>
            <a:prstGeom prst="circularArrow">
              <a:avLst>
                <a:gd name="adj1" fmla="val 2777"/>
                <a:gd name="adj2" fmla="val 489601"/>
                <a:gd name="adj3" fmla="val 18126713"/>
                <a:gd name="adj4" fmla="val 16199653"/>
                <a:gd name="adj5" fmla="val 3173"/>
              </a:avLst>
            </a:prstGeom>
            <a:solidFill>
              <a:schemeClr val="tx1"/>
            </a:solidFill>
            <a:ln>
              <a:noFill/>
              <a:miter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 dirty="0">
                <a:solidFill>
                  <a:schemeClr val="tx1"/>
                </a:solidFill>
              </a:endParaRPr>
            </a:p>
          </p:txBody>
        </p:sp>
        <p:sp>
          <p:nvSpPr>
            <p:cNvPr id="66" name="Arrow: Circular 65">
              <a:extLst>
                <a:ext uri="{FF2B5EF4-FFF2-40B4-BE49-F238E27FC236}">
                  <a16:creationId xmlns:a16="http://schemas.microsoft.com/office/drawing/2014/main" id="{DC3BC130-80A9-10B1-3B66-37AFA05BB250}"/>
                </a:ext>
              </a:extLst>
            </p:cNvPr>
            <p:cNvSpPr/>
            <p:nvPr/>
          </p:nvSpPr>
          <p:spPr>
            <a:xfrm rot="8326782">
              <a:off x="6853434" y="-66480"/>
              <a:ext cx="5164218" cy="5164218"/>
            </a:xfrm>
            <a:prstGeom prst="circularArrow">
              <a:avLst>
                <a:gd name="adj1" fmla="val 2777"/>
                <a:gd name="adj2" fmla="val 489601"/>
                <a:gd name="adj3" fmla="val 18126713"/>
                <a:gd name="adj4" fmla="val 16199653"/>
                <a:gd name="adj5" fmla="val 3173"/>
              </a:avLst>
            </a:prstGeom>
            <a:solidFill>
              <a:schemeClr val="tx1"/>
            </a:solidFill>
            <a:ln>
              <a:noFill/>
              <a:miter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>
                <a:solidFill>
                  <a:schemeClr val="tx1"/>
                </a:solidFill>
              </a:endParaRPr>
            </a:p>
          </p:txBody>
        </p:sp>
        <p:sp>
          <p:nvSpPr>
            <p:cNvPr id="76" name="Arrow: Circular 75">
              <a:extLst>
                <a:ext uri="{FF2B5EF4-FFF2-40B4-BE49-F238E27FC236}">
                  <a16:creationId xmlns:a16="http://schemas.microsoft.com/office/drawing/2014/main" id="{EB3C5789-C61E-2A86-EA50-9E283E40E479}"/>
                </a:ext>
              </a:extLst>
            </p:cNvPr>
            <p:cNvSpPr/>
            <p:nvPr/>
          </p:nvSpPr>
          <p:spPr>
            <a:xfrm rot="5400000">
              <a:off x="5686483" y="1028401"/>
              <a:ext cx="5164218" cy="5164218"/>
            </a:xfrm>
            <a:prstGeom prst="circularArrow">
              <a:avLst>
                <a:gd name="adj1" fmla="val 810"/>
                <a:gd name="adj2" fmla="val 489601"/>
                <a:gd name="adj3" fmla="val 18126710"/>
                <a:gd name="adj4" fmla="val 15878807"/>
                <a:gd name="adj5" fmla="val 3173"/>
              </a:avLst>
            </a:prstGeom>
            <a:solidFill>
              <a:schemeClr val="bg1"/>
            </a:solidFill>
            <a:ln>
              <a:noFill/>
              <a:miter/>
            </a:ln>
            <a:scene3d>
              <a:camera prst="orthographicFront">
                <a:rot lat="0" lon="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 dirty="0">
                <a:solidFill>
                  <a:schemeClr val="tx1"/>
                </a:solidFill>
              </a:endParaRPr>
            </a:p>
          </p:txBody>
        </p:sp>
        <p:sp>
          <p:nvSpPr>
            <p:cNvPr id="60" name="Arrow: Circular 59">
              <a:extLst>
                <a:ext uri="{FF2B5EF4-FFF2-40B4-BE49-F238E27FC236}">
                  <a16:creationId xmlns:a16="http://schemas.microsoft.com/office/drawing/2014/main" id="{18B46641-A68F-5F7F-B6C8-832ABC78D17B}"/>
                </a:ext>
              </a:extLst>
            </p:cNvPr>
            <p:cNvSpPr/>
            <p:nvPr/>
          </p:nvSpPr>
          <p:spPr>
            <a:xfrm rot="11630209">
              <a:off x="7256204" y="1269868"/>
              <a:ext cx="5164218" cy="5164218"/>
            </a:xfrm>
            <a:prstGeom prst="circularArrow">
              <a:avLst>
                <a:gd name="adj1" fmla="val 2777"/>
                <a:gd name="adj2" fmla="val 489601"/>
                <a:gd name="adj3" fmla="val 18126713"/>
                <a:gd name="adj4" fmla="val 16199653"/>
                <a:gd name="adj5" fmla="val 3173"/>
              </a:avLst>
            </a:prstGeom>
            <a:solidFill>
              <a:schemeClr val="tx1"/>
            </a:solidFill>
            <a:ln>
              <a:noFill/>
              <a:miter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>
                <a:solidFill>
                  <a:schemeClr val="tx1"/>
                </a:solidFill>
              </a:endParaRPr>
            </a:p>
          </p:txBody>
        </p:sp>
        <p:sp>
          <p:nvSpPr>
            <p:cNvPr id="64" name="Arrow: Circular 63">
              <a:extLst>
                <a:ext uri="{FF2B5EF4-FFF2-40B4-BE49-F238E27FC236}">
                  <a16:creationId xmlns:a16="http://schemas.microsoft.com/office/drawing/2014/main" id="{D200A5E7-64FF-1A61-8355-D132CC647A45}"/>
                </a:ext>
              </a:extLst>
            </p:cNvPr>
            <p:cNvSpPr/>
            <p:nvPr/>
          </p:nvSpPr>
          <p:spPr>
            <a:xfrm rot="16200000">
              <a:off x="5844112" y="2780055"/>
              <a:ext cx="5164218" cy="5164218"/>
            </a:xfrm>
            <a:prstGeom prst="circularArrow">
              <a:avLst>
                <a:gd name="adj1" fmla="val 2777"/>
                <a:gd name="adj2" fmla="val 489601"/>
                <a:gd name="adj3" fmla="val 18126713"/>
                <a:gd name="adj4" fmla="val 16630762"/>
                <a:gd name="adj5" fmla="val 3173"/>
              </a:avLst>
            </a:prstGeom>
            <a:solidFill>
              <a:schemeClr val="tx1"/>
            </a:solidFill>
            <a:ln>
              <a:noFill/>
              <a:miter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>
                <a:solidFill>
                  <a:schemeClr val="tx1"/>
                </a:solidFill>
              </a:endParaRPr>
            </a:p>
          </p:txBody>
        </p:sp>
        <p:sp>
          <p:nvSpPr>
            <p:cNvPr id="58" name="Arrow: Circular 57">
              <a:extLst>
                <a:ext uri="{FF2B5EF4-FFF2-40B4-BE49-F238E27FC236}">
                  <a16:creationId xmlns:a16="http://schemas.microsoft.com/office/drawing/2014/main" id="{69E34C6A-E8E8-4979-C2B3-94B17D7E023F}"/>
                </a:ext>
              </a:extLst>
            </p:cNvPr>
            <p:cNvSpPr/>
            <p:nvPr/>
          </p:nvSpPr>
          <p:spPr>
            <a:xfrm rot="18708877">
              <a:off x="4630662" y="2417899"/>
              <a:ext cx="5164218" cy="5164218"/>
            </a:xfrm>
            <a:prstGeom prst="circularArrow">
              <a:avLst>
                <a:gd name="adj1" fmla="val 2777"/>
                <a:gd name="adj2" fmla="val 489601"/>
                <a:gd name="adj3" fmla="val 18126713"/>
                <a:gd name="adj4" fmla="val 16644207"/>
                <a:gd name="adj5" fmla="val 3173"/>
              </a:avLst>
            </a:prstGeom>
            <a:solidFill>
              <a:schemeClr val="tx1"/>
            </a:solidFill>
            <a:ln>
              <a:noFill/>
              <a:miter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>
                <a:solidFill>
                  <a:schemeClr val="tx1"/>
                </a:solidFill>
              </a:endParaRPr>
            </a:p>
          </p:txBody>
        </p:sp>
        <p:sp>
          <p:nvSpPr>
            <p:cNvPr id="54" name="Arrow: Circular 53">
              <a:extLst>
                <a:ext uri="{FF2B5EF4-FFF2-40B4-BE49-F238E27FC236}">
                  <a16:creationId xmlns:a16="http://schemas.microsoft.com/office/drawing/2014/main" id="{DBC0BB8E-1B8D-B180-9356-6CD84E3DD058}"/>
                </a:ext>
              </a:extLst>
            </p:cNvPr>
            <p:cNvSpPr/>
            <p:nvPr/>
          </p:nvSpPr>
          <p:spPr>
            <a:xfrm rot="21180782">
              <a:off x="4612520" y="1214084"/>
              <a:ext cx="5164218" cy="5164218"/>
            </a:xfrm>
            <a:prstGeom prst="circularArrow">
              <a:avLst>
                <a:gd name="adj1" fmla="val 2777"/>
                <a:gd name="adj2" fmla="val 489601"/>
                <a:gd name="adj3" fmla="val 18126713"/>
                <a:gd name="adj4" fmla="val 15764983"/>
                <a:gd name="adj5" fmla="val 3173"/>
              </a:avLst>
            </a:prstGeom>
            <a:solidFill>
              <a:schemeClr val="tx1"/>
            </a:solidFill>
            <a:ln>
              <a:noFill/>
              <a:miter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>
                <a:solidFill>
                  <a:schemeClr val="tx1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1A12AEB1-06CC-59DE-7B61-3B56317228AB}"/>
                </a:ext>
              </a:extLst>
            </p:cNvPr>
            <p:cNvGrpSpPr/>
            <p:nvPr/>
          </p:nvGrpSpPr>
          <p:grpSpPr>
            <a:xfrm>
              <a:off x="5604884" y="1979904"/>
              <a:ext cx="1635167" cy="873428"/>
              <a:chOff x="1996727" y="2508816"/>
              <a:chExt cx="1635167" cy="87342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BD9146B5-F8D9-7914-DD1E-E87AB20599DA}"/>
                  </a:ext>
                </a:extLst>
              </p:cNvPr>
              <p:cNvSpPr/>
              <p:nvPr/>
            </p:nvSpPr>
            <p:spPr>
              <a:xfrm>
                <a:off x="1996727" y="2508816"/>
                <a:ext cx="1635167" cy="873428"/>
              </a:xfrm>
              <a:prstGeom prst="ellipse">
                <a:avLst/>
              </a:prstGeom>
              <a:solidFill>
                <a:srgbClr val="F16521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F7F8AD-8125-CFFC-CAB5-963BEE569071}"/>
                  </a:ext>
                </a:extLst>
              </p:cNvPr>
              <p:cNvSpPr txBox="1"/>
              <p:nvPr/>
            </p:nvSpPr>
            <p:spPr>
              <a:xfrm>
                <a:off x="2139397" y="2798693"/>
                <a:ext cx="1349829" cy="28302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txBody>
              <a:bodyPr wrap="none" lIns="0" tIns="0" rIns="0" bIns="0" rtlCol="0">
                <a:noAutofit/>
              </a:bodyPr>
              <a:lstStyle/>
              <a:p>
                <a:pPr algn="ctr">
                  <a:lnSpc>
                    <a:spcPct val="95000"/>
                  </a:lnSpc>
                  <a:spcBef>
                    <a:spcPts val="1000"/>
                  </a:spcBef>
                  <a:buSzPct val="100000"/>
                </a:pPr>
                <a:r>
                  <a:rPr lang="en-US" sz="1700" cap="small" dirty="0"/>
                  <a:t>Real World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7D601F9-B600-CB43-B3EB-5980ECE547C1}"/>
                </a:ext>
              </a:extLst>
            </p:cNvPr>
            <p:cNvGrpSpPr/>
            <p:nvPr/>
          </p:nvGrpSpPr>
          <p:grpSpPr>
            <a:xfrm>
              <a:off x="5112948" y="3546691"/>
              <a:ext cx="2115155" cy="1039842"/>
              <a:chOff x="1776248" y="4309241"/>
              <a:chExt cx="2115155" cy="1039842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AEB13233-784D-795F-7638-2A5567430D6F}"/>
                  </a:ext>
                </a:extLst>
              </p:cNvPr>
              <p:cNvSpPr/>
              <p:nvPr/>
            </p:nvSpPr>
            <p:spPr>
              <a:xfrm>
                <a:off x="1776248" y="4309241"/>
                <a:ext cx="2115155" cy="1039842"/>
              </a:xfrm>
              <a:prstGeom prst="ellipse">
                <a:avLst/>
              </a:prstGeom>
              <a:solidFill>
                <a:srgbClr val="0070C0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FC543AB2-467B-6F2B-F537-5EA7E3454DAC}"/>
                  </a:ext>
                </a:extLst>
              </p:cNvPr>
              <p:cNvGrpSpPr/>
              <p:nvPr/>
            </p:nvGrpSpPr>
            <p:grpSpPr>
              <a:xfrm>
                <a:off x="2149927" y="4490356"/>
                <a:ext cx="1328767" cy="592714"/>
                <a:chOff x="2362199" y="4465320"/>
                <a:chExt cx="1328767" cy="592714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46CED878-14CD-F930-9BCB-875CA0B89DE1}"/>
                    </a:ext>
                  </a:extLst>
                </p:cNvPr>
                <p:cNvSpPr txBox="1"/>
                <p:nvPr/>
              </p:nvSpPr>
              <p:spPr>
                <a:xfrm>
                  <a:off x="2541815" y="4465320"/>
                  <a:ext cx="990600" cy="28302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700" cap="small" dirty="0"/>
                    <a:t>Sensors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CD57841-89E8-B1FA-FB65-C10D8F9BD0B0}"/>
                    </a:ext>
                  </a:extLst>
                </p:cNvPr>
                <p:cNvSpPr txBox="1"/>
                <p:nvPr/>
              </p:nvSpPr>
              <p:spPr>
                <a:xfrm>
                  <a:off x="2362199" y="4817459"/>
                  <a:ext cx="622154" cy="2405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modes</a:t>
                  </a:r>
                </a:p>
              </p:txBody>
            </p: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09089D6-76F8-AF79-95CA-85154453BC35}"/>
                    </a:ext>
                  </a:extLst>
                </p:cNvPr>
                <p:cNvSpPr txBox="1"/>
                <p:nvPr/>
              </p:nvSpPr>
              <p:spPr>
                <a:xfrm>
                  <a:off x="3068812" y="4817459"/>
                  <a:ext cx="622154" cy="2405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views</a:t>
                  </a:r>
                </a:p>
              </p:txBody>
            </p:sp>
          </p:grp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0E544FD8-B13B-B952-05E5-22822E70A7A1}"/>
                </a:ext>
              </a:extLst>
            </p:cNvPr>
            <p:cNvGrpSpPr/>
            <p:nvPr/>
          </p:nvGrpSpPr>
          <p:grpSpPr>
            <a:xfrm>
              <a:off x="6246489" y="4891768"/>
              <a:ext cx="2267125" cy="1265730"/>
              <a:chOff x="4718306" y="5209863"/>
              <a:chExt cx="2267125" cy="1178721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715E48A8-002B-5B4B-8B71-8B69ABD0F365}"/>
                  </a:ext>
                </a:extLst>
              </p:cNvPr>
              <p:cNvSpPr/>
              <p:nvPr/>
            </p:nvSpPr>
            <p:spPr>
              <a:xfrm>
                <a:off x="4718306" y="5209863"/>
                <a:ext cx="2267125" cy="1178721"/>
              </a:xfrm>
              <a:prstGeom prst="ellipse">
                <a:avLst/>
              </a:prstGeom>
              <a:solidFill>
                <a:srgbClr val="CF0000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46E62ACA-ADC2-3D73-C3EA-3C85DE2A848B}"/>
                  </a:ext>
                </a:extLst>
              </p:cNvPr>
              <p:cNvGrpSpPr/>
              <p:nvPr/>
            </p:nvGrpSpPr>
            <p:grpSpPr>
              <a:xfrm>
                <a:off x="4828863" y="5349083"/>
                <a:ext cx="2047429" cy="858321"/>
                <a:chOff x="4398080" y="4465321"/>
                <a:chExt cx="2047429" cy="858321"/>
              </a:xfrm>
            </p:grpSpPr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FD3C605-86A3-2B18-2E7F-45FDCB78E076}"/>
                    </a:ext>
                  </a:extLst>
                </p:cNvPr>
                <p:cNvSpPr txBox="1"/>
                <p:nvPr/>
              </p:nvSpPr>
              <p:spPr>
                <a:xfrm>
                  <a:off x="4887685" y="4465321"/>
                  <a:ext cx="1066800" cy="28302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700" cap="small" dirty="0"/>
                    <a:t>Raw Data</a:t>
                  </a:r>
                </a:p>
              </p:txBody>
            </p: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8B6BB656-22FE-48BC-445F-7B7B7EF4CC6C}"/>
                    </a:ext>
                  </a:extLst>
                </p:cNvPr>
                <p:cNvSpPr txBox="1"/>
                <p:nvPr/>
              </p:nvSpPr>
              <p:spPr>
                <a:xfrm>
                  <a:off x="4398080" y="4795175"/>
                  <a:ext cx="1000893" cy="240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provenance</a:t>
                  </a:r>
                </a:p>
              </p:txBody>
            </p: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9F3048F2-B81A-B560-DEFF-60C8D7A291B9}"/>
                    </a:ext>
                  </a:extLst>
                </p:cNvPr>
                <p:cNvSpPr txBox="1"/>
                <p:nvPr/>
              </p:nvSpPr>
              <p:spPr>
                <a:xfrm>
                  <a:off x="5444616" y="4795174"/>
                  <a:ext cx="1000893" cy="240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uncertainty</a:t>
                  </a:r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D410B53-014A-43C1-4F17-4E6EED3FDACA}"/>
                    </a:ext>
                  </a:extLst>
                </p:cNvPr>
                <p:cNvSpPr txBox="1"/>
                <p:nvPr/>
              </p:nvSpPr>
              <p:spPr>
                <a:xfrm>
                  <a:off x="5017643" y="5083066"/>
                  <a:ext cx="806883" cy="240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metadata</a:t>
                  </a:r>
                </a:p>
              </p:txBody>
            </p:sp>
          </p:grp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BA2AD71-BD86-7953-28BE-99836D8256EE}"/>
                </a:ext>
              </a:extLst>
            </p:cNvPr>
            <p:cNvGrpSpPr/>
            <p:nvPr/>
          </p:nvGrpSpPr>
          <p:grpSpPr>
            <a:xfrm>
              <a:off x="8947409" y="1882248"/>
              <a:ext cx="2836549" cy="2054055"/>
              <a:chOff x="7525685" y="2183726"/>
              <a:chExt cx="2836549" cy="2054055"/>
            </a:xfrm>
          </p:grpSpPr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6252F1B8-319E-BA47-25A2-AA17E3F3BDC1}"/>
                  </a:ext>
                </a:extLst>
              </p:cNvPr>
              <p:cNvSpPr/>
              <p:nvPr/>
            </p:nvSpPr>
            <p:spPr>
              <a:xfrm>
                <a:off x="7525685" y="2183726"/>
                <a:ext cx="2836549" cy="2054055"/>
              </a:xfrm>
              <a:prstGeom prst="ellipse">
                <a:avLst/>
              </a:prstGeom>
              <a:solidFill>
                <a:srgbClr val="2DAA27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64F1676D-1500-4DE4-C47D-61ED631982F5}"/>
                  </a:ext>
                </a:extLst>
              </p:cNvPr>
              <p:cNvGrpSpPr/>
              <p:nvPr/>
            </p:nvGrpSpPr>
            <p:grpSpPr>
              <a:xfrm>
                <a:off x="7730169" y="2516361"/>
                <a:ext cx="2376914" cy="1395626"/>
                <a:chOff x="9886074" y="2713508"/>
                <a:chExt cx="2376914" cy="1395626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108425D-24F3-B903-EDE1-DFB8DA8D8D59}"/>
                    </a:ext>
                  </a:extLst>
                </p:cNvPr>
                <p:cNvSpPr txBox="1"/>
                <p:nvPr/>
              </p:nvSpPr>
              <p:spPr>
                <a:xfrm>
                  <a:off x="9886074" y="2990868"/>
                  <a:ext cx="1349829" cy="539932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700" cap="small" dirty="0"/>
                    <a:t>Meaningful</a:t>
                  </a:r>
                  <a:br>
                    <a:rPr lang="en-US" sz="1700" cap="small" dirty="0"/>
                  </a:br>
                  <a:r>
                    <a:rPr lang="en-US" sz="1700" cap="small" dirty="0"/>
                    <a:t>Information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C967A52E-81D5-3A5B-2110-98835A43F92D}"/>
                    </a:ext>
                  </a:extLst>
                </p:cNvPr>
                <p:cNvSpPr txBox="1"/>
                <p:nvPr/>
              </p:nvSpPr>
              <p:spPr>
                <a:xfrm>
                  <a:off x="10467324" y="2713508"/>
                  <a:ext cx="911093" cy="23490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semantics</a:t>
                  </a:r>
                </a:p>
              </p:txBody>
            </p:sp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8F7D5FEB-FF43-A27E-7E87-927BA9C1E579}"/>
                    </a:ext>
                  </a:extLst>
                </p:cNvPr>
                <p:cNvSpPr txBox="1"/>
                <p:nvPr/>
              </p:nvSpPr>
              <p:spPr>
                <a:xfrm>
                  <a:off x="11274568" y="2990868"/>
                  <a:ext cx="833766" cy="4370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state</a:t>
                  </a:r>
                  <a:br>
                    <a:rPr lang="en-US" sz="1400" dirty="0"/>
                  </a:br>
                  <a:r>
                    <a:rPr lang="en-US" sz="1400" dirty="0"/>
                    <a:t>variables</a:t>
                  </a:r>
                </a:p>
              </p:txBody>
            </p:sp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F74575A6-EFA2-A12C-FB99-FE330A599BAE}"/>
                    </a:ext>
                  </a:extLst>
                </p:cNvPr>
                <p:cNvSpPr txBox="1"/>
                <p:nvPr/>
              </p:nvSpPr>
              <p:spPr>
                <a:xfrm>
                  <a:off x="10169103" y="3579391"/>
                  <a:ext cx="1066800" cy="2405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provenance</a:t>
                  </a:r>
                </a:p>
              </p:txBody>
            </p:sp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0C673D06-C7F3-AF30-8795-ED6BD8028CF6}"/>
                    </a:ext>
                  </a:extLst>
                </p:cNvPr>
                <p:cNvSpPr txBox="1"/>
                <p:nvPr/>
              </p:nvSpPr>
              <p:spPr>
                <a:xfrm>
                  <a:off x="10402137" y="3868559"/>
                  <a:ext cx="833766" cy="24057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metadata</a:t>
                  </a:r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34016A90-4CE1-49C5-475D-9341C41B411F}"/>
                    </a:ext>
                  </a:extLst>
                </p:cNvPr>
                <p:cNvSpPr txBox="1"/>
                <p:nvPr/>
              </p:nvSpPr>
              <p:spPr>
                <a:xfrm>
                  <a:off x="11274568" y="3470399"/>
                  <a:ext cx="988420" cy="4370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uncertainty/</a:t>
                  </a:r>
                  <a:br>
                    <a:rPr lang="en-US" sz="1400" dirty="0"/>
                  </a:br>
                  <a:r>
                    <a:rPr lang="en-US" sz="1400" dirty="0"/>
                    <a:t>belief</a:t>
                  </a:r>
                </a:p>
              </p:txBody>
            </p:sp>
          </p:grpSp>
        </p:grpSp>
        <p:sp>
          <p:nvSpPr>
            <p:cNvPr id="68" name="Arrow: Down 67">
              <a:extLst>
                <a:ext uri="{FF2B5EF4-FFF2-40B4-BE49-F238E27FC236}">
                  <a16:creationId xmlns:a16="http://schemas.microsoft.com/office/drawing/2014/main" id="{90D79F2E-E5DF-14AA-45F8-84B4397F7210}"/>
                </a:ext>
              </a:extLst>
            </p:cNvPr>
            <p:cNvSpPr/>
            <p:nvPr/>
          </p:nvSpPr>
          <p:spPr>
            <a:xfrm rot="9950524">
              <a:off x="8388070" y="1855473"/>
              <a:ext cx="370365" cy="2311537"/>
            </a:xfrm>
            <a:prstGeom prst="downArrow">
              <a:avLst>
                <a:gd name="adj1" fmla="val 22993"/>
                <a:gd name="adj2" fmla="val 89003"/>
              </a:avLst>
            </a:prstGeom>
            <a:solidFill>
              <a:schemeClr val="bg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211BDEE-8BA4-92D8-0B4B-FB4CFEA78513}"/>
                </a:ext>
              </a:extLst>
            </p:cNvPr>
            <p:cNvGrpSpPr/>
            <p:nvPr/>
          </p:nvGrpSpPr>
          <p:grpSpPr>
            <a:xfrm>
              <a:off x="7357939" y="418679"/>
              <a:ext cx="1980411" cy="1879010"/>
              <a:chOff x="4861538" y="1031784"/>
              <a:chExt cx="1980411" cy="1879010"/>
            </a:xfrm>
          </p:grpSpPr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FFE1879E-2976-B0C5-FB51-364D2F1A99BF}"/>
                  </a:ext>
                </a:extLst>
              </p:cNvPr>
              <p:cNvSpPr/>
              <p:nvPr/>
            </p:nvSpPr>
            <p:spPr>
              <a:xfrm>
                <a:off x="4861538" y="1031784"/>
                <a:ext cx="1980411" cy="1879010"/>
              </a:xfrm>
              <a:prstGeom prst="ellipse">
                <a:avLst/>
              </a:prstGeom>
              <a:solidFill>
                <a:srgbClr val="FFCC01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12271D6B-C125-F8A4-7951-8046A5330DD5}"/>
                  </a:ext>
                </a:extLst>
              </p:cNvPr>
              <p:cNvGrpSpPr/>
              <p:nvPr/>
            </p:nvGrpSpPr>
            <p:grpSpPr>
              <a:xfrm>
                <a:off x="5107282" y="1477560"/>
                <a:ext cx="1490592" cy="1061907"/>
                <a:chOff x="4664286" y="1857252"/>
                <a:chExt cx="1490592" cy="1061907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BB10E812-EDB9-0AB7-52C8-C350E32ACC97}"/>
                    </a:ext>
                  </a:extLst>
                </p:cNvPr>
                <p:cNvSpPr txBox="1"/>
                <p:nvPr/>
              </p:nvSpPr>
              <p:spPr>
                <a:xfrm>
                  <a:off x="4664286" y="1857252"/>
                  <a:ext cx="1490592" cy="53542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700" cap="small" dirty="0"/>
                    <a:t>Downstream</a:t>
                  </a:r>
                  <a:br>
                    <a:rPr lang="en-US" sz="1700" cap="small" dirty="0"/>
                  </a:br>
                  <a:r>
                    <a:rPr lang="en-US" sz="1700" cap="small" dirty="0"/>
                    <a:t> Task(s)</a:t>
                  </a:r>
                </a:p>
              </p:txBody>
            </p:sp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55FD4CA6-93C1-FABE-23FE-7C1B82E74562}"/>
                    </a:ext>
                  </a:extLst>
                </p:cNvPr>
                <p:cNvSpPr txBox="1"/>
                <p:nvPr/>
              </p:nvSpPr>
              <p:spPr>
                <a:xfrm>
                  <a:off x="4704787" y="2439503"/>
                  <a:ext cx="1408167" cy="21904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embodied agents</a:t>
                  </a:r>
                </a:p>
              </p:txBody>
            </p: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AACF7A5-38C1-1740-9CA8-ADB559305C54}"/>
                    </a:ext>
                  </a:extLst>
                </p:cNvPr>
                <p:cNvSpPr txBox="1"/>
                <p:nvPr/>
              </p:nvSpPr>
              <p:spPr>
                <a:xfrm>
                  <a:off x="4704665" y="2700114"/>
                  <a:ext cx="1408167" cy="219045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active sensing</a:t>
                  </a:r>
                </a:p>
              </p:txBody>
            </p:sp>
          </p:grpSp>
        </p:grpSp>
        <p:sp>
          <p:nvSpPr>
            <p:cNvPr id="71" name="Arrow: Down 70">
              <a:extLst>
                <a:ext uri="{FF2B5EF4-FFF2-40B4-BE49-F238E27FC236}">
                  <a16:creationId xmlns:a16="http://schemas.microsoft.com/office/drawing/2014/main" id="{AD4D1BC7-1FA5-97FE-5107-EB747750404A}"/>
                </a:ext>
              </a:extLst>
            </p:cNvPr>
            <p:cNvSpPr/>
            <p:nvPr/>
          </p:nvSpPr>
          <p:spPr>
            <a:xfrm rot="20755704">
              <a:off x="8994798" y="2679844"/>
              <a:ext cx="370365" cy="3114903"/>
            </a:xfrm>
            <a:prstGeom prst="downArrow">
              <a:avLst>
                <a:gd name="adj1" fmla="val 21348"/>
                <a:gd name="adj2" fmla="val 89003"/>
              </a:avLst>
            </a:prstGeom>
            <a:solidFill>
              <a:schemeClr val="bg1"/>
            </a:solidFill>
            <a:ln>
              <a:noFill/>
              <a:miter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rgbClr val="000000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>
                <a:lnSpc>
                  <a:spcPct val="95000"/>
                </a:lnSpc>
              </a:pPr>
              <a:endParaRPr lang="en-US" sz="170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4B84D462-52EE-8F38-BB3E-8A3D12FC49D6}"/>
                </a:ext>
              </a:extLst>
            </p:cNvPr>
            <p:cNvGrpSpPr/>
            <p:nvPr/>
          </p:nvGrpSpPr>
          <p:grpSpPr>
            <a:xfrm>
              <a:off x="8751322" y="4380491"/>
              <a:ext cx="2343187" cy="1339173"/>
              <a:chOff x="7946437" y="4773385"/>
              <a:chExt cx="2343187" cy="1339173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0071025B-DBF3-2F63-FF34-434B28525557}"/>
                  </a:ext>
                </a:extLst>
              </p:cNvPr>
              <p:cNvSpPr/>
              <p:nvPr/>
            </p:nvSpPr>
            <p:spPr>
              <a:xfrm>
                <a:off x="7946437" y="4773385"/>
                <a:ext cx="2343187" cy="1339173"/>
              </a:xfrm>
              <a:prstGeom prst="ellipse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  <a:miter/>
              </a:ln>
            </p:spPr>
            <p:style>
              <a:lnRef idx="0">
                <a:schemeClr val="accent1"/>
              </a:lnRef>
              <a:fillRef idx="1">
                <a:schemeClr val="accent1"/>
              </a:fillRef>
              <a:effectRef idx="0">
                <a:srgbClr val="000000"/>
              </a:effectRef>
              <a:fontRef idx="minor">
                <a:srgbClr val="FFFFFF"/>
              </a:fontRef>
            </p:style>
            <p:txBody>
              <a:bodyPr rtlCol="0" anchor="ctr"/>
              <a:lstStyle/>
              <a:p>
                <a:pPr algn="ctr">
                  <a:lnSpc>
                    <a:spcPct val="95000"/>
                  </a:lnSpc>
                </a:pPr>
                <a:endParaRPr lang="en-US" sz="1700"/>
              </a:p>
            </p:txBody>
          </p: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A6C56397-59A2-B03D-94C5-11A94B9C01FB}"/>
                  </a:ext>
                </a:extLst>
              </p:cNvPr>
              <p:cNvGrpSpPr/>
              <p:nvPr/>
            </p:nvGrpSpPr>
            <p:grpSpPr>
              <a:xfrm>
                <a:off x="8142524" y="4971226"/>
                <a:ext cx="2014513" cy="863069"/>
                <a:chOff x="6948692" y="4464830"/>
                <a:chExt cx="2014513" cy="863069"/>
              </a:xfrm>
            </p:grpSpPr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5C5E5E14-36F3-726C-425B-D02A30BC1D60}"/>
                    </a:ext>
                  </a:extLst>
                </p:cNvPr>
                <p:cNvSpPr txBox="1"/>
                <p:nvPr/>
              </p:nvSpPr>
              <p:spPr>
                <a:xfrm>
                  <a:off x="7309755" y="4464830"/>
                  <a:ext cx="1293147" cy="28302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700" cap="small" dirty="0"/>
                    <a:t>“AI” Models</a:t>
                  </a:r>
                </a:p>
              </p:txBody>
            </p:sp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950936FE-2587-69FA-7749-84CFC276E4C6}"/>
                    </a:ext>
                  </a:extLst>
                </p:cNvPr>
                <p:cNvSpPr txBox="1"/>
                <p:nvPr/>
              </p:nvSpPr>
              <p:spPr>
                <a:xfrm>
                  <a:off x="6948692" y="4795174"/>
                  <a:ext cx="988420" cy="437078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modular</a:t>
                  </a:r>
                  <a:br>
                    <a:rPr lang="en-US" sz="1400" dirty="0"/>
                  </a:br>
                  <a:r>
                    <a:rPr lang="en-US" sz="1400" dirty="0"/>
                    <a:t>sub-models</a:t>
                  </a:r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7F883F2E-FC87-217A-8B9F-970CBF704F60}"/>
                    </a:ext>
                  </a:extLst>
                </p:cNvPr>
                <p:cNvSpPr txBox="1"/>
                <p:nvPr/>
              </p:nvSpPr>
              <p:spPr>
                <a:xfrm>
                  <a:off x="7977167" y="5087323"/>
                  <a:ext cx="732849" cy="240576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weights</a:t>
                  </a:r>
                </a:p>
              </p:txBody>
            </p:sp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6EFE7B66-58C4-9136-645A-C6EA3B9927B2}"/>
                    </a:ext>
                  </a:extLst>
                </p:cNvPr>
                <p:cNvSpPr txBox="1"/>
                <p:nvPr/>
              </p:nvSpPr>
              <p:spPr>
                <a:xfrm>
                  <a:off x="7974785" y="4795174"/>
                  <a:ext cx="988420" cy="240577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1"/>
                  </a:solidFill>
                </a:ln>
              </p:spPr>
              <p:txBody>
                <a:bodyPr wrap="none" lIns="0" tIns="0" rIns="0" bIns="0" rtlCol="0">
                  <a:noAutofit/>
                </a:bodyPr>
                <a:lstStyle/>
                <a:p>
                  <a:pPr algn="ctr">
                    <a:lnSpc>
                      <a:spcPct val="95000"/>
                    </a:lnSpc>
                    <a:spcBef>
                      <a:spcPts val="1000"/>
                    </a:spcBef>
                    <a:buSzPct val="100000"/>
                  </a:pPr>
                  <a:r>
                    <a:rPr lang="en-US" sz="1400" dirty="0"/>
                    <a:t>architecture</a:t>
                  </a:r>
                </a:p>
              </p:txBody>
            </p:sp>
          </p:grp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A1A00E1-15E8-F9E6-2B2A-072372A66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411481"/>
            <a:ext cx="8231293" cy="914400"/>
          </a:xfrm>
        </p:spPr>
        <p:txBody>
          <a:bodyPr/>
          <a:lstStyle/>
          <a:p>
            <a:r>
              <a:rPr lang="en-US" dirty="0"/>
              <a:t>What we need</a:t>
            </a:r>
          </a:p>
        </p:txBody>
      </p: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F2FF16C3-1F5A-C7D3-C2C4-13F0D1DBC8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5890661" cy="4572000"/>
          </a:xfrm>
        </p:spPr>
        <p:txBody>
          <a:bodyPr/>
          <a:lstStyle/>
          <a:p>
            <a:r>
              <a:rPr lang="en-US" b="1" dirty="0"/>
              <a:t>Meaningful</a:t>
            </a:r>
            <a:r>
              <a:rPr lang="en-US" dirty="0"/>
              <a:t> representations</a:t>
            </a:r>
          </a:p>
          <a:p>
            <a:pPr lvl="1"/>
            <a:r>
              <a:rPr lang="en-US" dirty="0"/>
              <a:t>Ontologies</a:t>
            </a:r>
          </a:p>
          <a:p>
            <a:pPr lvl="1"/>
            <a:r>
              <a:rPr lang="en-US" dirty="0"/>
              <a:t>Respect semantics, physics, invariants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Extension of classical information theory</a:t>
            </a:r>
          </a:p>
          <a:p>
            <a:pPr lvl="1"/>
            <a:r>
              <a:rPr lang="en-US" dirty="0"/>
              <a:t>Compressible, robust representations</a:t>
            </a:r>
          </a:p>
          <a:p>
            <a:r>
              <a:rPr lang="en-US" b="1" dirty="0"/>
              <a:t>Causal, uncertainty-aware</a:t>
            </a:r>
            <a:r>
              <a:rPr lang="en-US" dirty="0"/>
              <a:t> reasoning</a:t>
            </a:r>
          </a:p>
          <a:p>
            <a:pPr lvl="1"/>
            <a:r>
              <a:rPr lang="en-US" dirty="0"/>
              <a:t>Cross-modal predictions</a:t>
            </a:r>
          </a:p>
          <a:p>
            <a:pPr lvl="1"/>
            <a:r>
              <a:rPr lang="en-US" dirty="0"/>
              <a:t>Reasoning over belief states</a:t>
            </a:r>
          </a:p>
          <a:p>
            <a:r>
              <a:rPr lang="en-US" b="1" dirty="0"/>
              <a:t>White or gray box</a:t>
            </a:r>
            <a:r>
              <a:rPr lang="en-US" dirty="0"/>
              <a:t> models</a:t>
            </a:r>
          </a:p>
          <a:p>
            <a:pPr lvl="1"/>
            <a:r>
              <a:rPr lang="en-US" dirty="0"/>
              <a:t>Transparent by design</a:t>
            </a:r>
          </a:p>
          <a:p>
            <a:pPr lvl="1"/>
            <a:r>
              <a:rPr lang="en-US" dirty="0"/>
              <a:t>(De)composable by design</a:t>
            </a:r>
          </a:p>
          <a:p>
            <a:r>
              <a:rPr lang="en-US" b="1" dirty="0"/>
              <a:t>Structure-exploiting</a:t>
            </a:r>
            <a:r>
              <a:rPr lang="en-US" dirty="0"/>
              <a:t> models</a:t>
            </a:r>
          </a:p>
          <a:p>
            <a:pPr lvl="1"/>
            <a:r>
              <a:rPr lang="en-US" dirty="0"/>
              <a:t>Small, cheap, fast, adaptive to data structure</a:t>
            </a:r>
          </a:p>
          <a:p>
            <a:pPr lvl="1"/>
            <a:r>
              <a:rPr lang="en-US" dirty="0"/>
              <a:t>Can learn from sparse data</a:t>
            </a:r>
          </a:p>
        </p:txBody>
      </p:sp>
    </p:spTree>
    <p:extLst>
      <p:ext uri="{BB962C8B-B14F-4D97-AF65-F5344CB8AC3E}">
        <p14:creationId xmlns:p14="http://schemas.microsoft.com/office/powerpoint/2010/main" val="4108171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44A3B-42A5-25A7-6211-A3448CC5B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CB6A5-F9C9-1E19-5509-C773A68D8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ontologies?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0B6A0-9086-23F6-A7BE-6013C19B8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Can the full pipeline be built as an ontology?</a:t>
            </a:r>
          </a:p>
          <a:p>
            <a:r>
              <a:rPr lang="en-US" dirty="0"/>
              <a:t>Ontologies contain entities + relations</a:t>
            </a:r>
          </a:p>
          <a:p>
            <a:r>
              <a:rPr lang="en-US" dirty="0"/>
              <a:t>Data points in a distribution are related to one another by the underlying generative function</a:t>
            </a:r>
          </a:p>
          <a:p>
            <a:r>
              <a:rPr lang="en-US" dirty="0"/>
              <a:t>Model inputs are related to outputs by the model; likewise input and output distributions, domain translation, etc.</a:t>
            </a:r>
          </a:p>
          <a:p>
            <a:pPr lvl="1"/>
            <a:r>
              <a:rPr lang="en-US" dirty="0"/>
              <a:t>Dependent on the model architecture, weights, etc. – needs to be consistent as these are updated</a:t>
            </a:r>
          </a:p>
          <a:p>
            <a:pPr lvl="1"/>
            <a:r>
              <a:rPr lang="en-US" dirty="0"/>
              <a:t>Architecture dependent on intrinsic data properties?</a:t>
            </a:r>
          </a:p>
          <a:p>
            <a:pPr lvl="1"/>
            <a:r>
              <a:rPr lang="en-US" dirty="0"/>
              <a:t>Composable model design?</a:t>
            </a:r>
          </a:p>
          <a:p>
            <a:r>
              <a:rPr lang="en-US" dirty="0"/>
              <a:t>New ontology engineering problems…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136888-43BD-09A9-1E8E-A3B31F3B7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4E221-7DE3-A05B-C705-E6EC93318B3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31538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E0DF5-917F-A616-73A5-3F01774D1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6AF00-B0FF-E524-2527-C93672627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ontologies?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0E3DA-3E09-74F6-49F0-A8F2B3B13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pPr marL="0" indent="0">
              <a:buNone/>
            </a:pPr>
            <a:r>
              <a:rPr lang="en-US" u="sng" cap="all" dirty="0"/>
              <a:t>Ontologies have useful properties CURRENT AI/ML lacks:</a:t>
            </a:r>
          </a:p>
          <a:p>
            <a:r>
              <a:rPr lang="en-US" dirty="0"/>
              <a:t>Semanticity</a:t>
            </a:r>
          </a:p>
          <a:p>
            <a:r>
              <a:rPr lang="en-US" dirty="0"/>
              <a:t>Discreteness: representations can be broken into discrete units which combine in rule-based ways</a:t>
            </a:r>
          </a:p>
          <a:p>
            <a:r>
              <a:rPr lang="en-US" dirty="0"/>
              <a:t>Displacement: ability to communicate about things that are not present or do not exist</a:t>
            </a:r>
          </a:p>
          <a:p>
            <a:r>
              <a:rPr lang="en-US" dirty="0"/>
              <a:t>Productivity: ability to create and understand new representations</a:t>
            </a:r>
          </a:p>
          <a:p>
            <a:r>
              <a:rPr lang="en-US" dirty="0"/>
              <a:t>Native interoperability</a:t>
            </a:r>
          </a:p>
          <a:p>
            <a:r>
              <a:rPr lang="en-US" dirty="0"/>
              <a:t>Etc.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F1277-A207-EE1D-6985-775969D93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280171-72D3-8A35-DE26-D8683F2BBAD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2783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A3989-8C8C-B89E-F2FD-F54EF72D2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74925-B030-21A9-008E-6155F0504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holy grail(s)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EBD1ED-07BA-7458-58B1-C6CF2155F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600198"/>
            <a:ext cx="11095674" cy="4572000"/>
          </a:xfrm>
        </p:spPr>
        <p:txBody>
          <a:bodyPr/>
          <a:lstStyle/>
          <a:p>
            <a:r>
              <a:rPr lang="en-US" dirty="0"/>
              <a:t>Unified ontological framework for:</a:t>
            </a:r>
          </a:p>
          <a:p>
            <a:pPr lvl="1"/>
            <a:r>
              <a:rPr lang="en-US" dirty="0"/>
              <a:t>Measurements (model inputs)</a:t>
            </a:r>
          </a:p>
          <a:p>
            <a:pPr lvl="1"/>
            <a:r>
              <a:rPr lang="en-US" dirty="0"/>
              <a:t>Models (architecture – maybe even weights/training data?) and representations</a:t>
            </a:r>
          </a:p>
          <a:p>
            <a:pPr lvl="1"/>
            <a:r>
              <a:rPr lang="en-US" dirty="0"/>
              <a:t>Model predictions (outputs)</a:t>
            </a:r>
          </a:p>
          <a:p>
            <a:pPr lvl="1"/>
            <a:r>
              <a:rPr lang="en-US" dirty="0"/>
              <a:t>Downstream tasks</a:t>
            </a:r>
          </a:p>
          <a:p>
            <a:r>
              <a:rPr lang="en-US" dirty="0"/>
              <a:t>Transparency: kill the black box</a:t>
            </a:r>
          </a:p>
          <a:p>
            <a:r>
              <a:rPr lang="en-US" dirty="0"/>
              <a:t>Beyond correlative models</a:t>
            </a:r>
          </a:p>
          <a:p>
            <a:r>
              <a:rPr lang="en-US" dirty="0"/>
              <a:t>(De)composability</a:t>
            </a:r>
          </a:p>
          <a:p>
            <a:pPr lvl="1"/>
            <a:r>
              <a:rPr lang="en-US" dirty="0"/>
              <a:t>Predictive model design</a:t>
            </a:r>
          </a:p>
          <a:p>
            <a:r>
              <a:rPr lang="en-US" dirty="0"/>
              <a:t>Take advantage of intrinsic data properties (dimensionality, curvature, geometry/topology, etc.)</a:t>
            </a:r>
          </a:p>
          <a:p>
            <a:r>
              <a:rPr lang="en-US" dirty="0"/>
              <a:t>Orders of magnitude improvement across metric spectrum for AI, communications, decentralized computing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7F6FA-BEF3-AFA5-40C8-D31E511C4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10521C-593F-13BC-4EC0-E5ED33F932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7940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02021-6223-CD58-95F9-B5A1447E45E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 dirty="0"/>
              <a:t>21 July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6BFBE-B87D-5085-B438-B48C6B8DB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5BE4B-2FBF-4174-9E62-85FAD1CB43A6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4841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7738694"/>
      </p:ext>
    </p:extLst>
  </p:cSld>
  <p:clrMapOvr>
    <a:masterClrMapping/>
  </p:clrMapOvr>
</p:sld>
</file>

<file path=ppt/theme/theme1.xml><?xml version="1.0" encoding="utf-8"?>
<a:theme xmlns:a="http://schemas.openxmlformats.org/drawingml/2006/main" name="US Army 2023 AFC DEVCOM Logo">
  <a:themeElements>
    <a:clrScheme name="US Army Color Palette">
      <a:dk1>
        <a:srgbClr val="000000"/>
      </a:dk1>
      <a:lt1>
        <a:srgbClr val="FFFFFF"/>
      </a:lt1>
      <a:dk2>
        <a:srgbClr val="221F20"/>
      </a:dk2>
      <a:lt2>
        <a:srgbClr val="FFCC01"/>
      </a:lt2>
      <a:accent1>
        <a:srgbClr val="221F20"/>
      </a:accent1>
      <a:accent2>
        <a:srgbClr val="FFCC01"/>
      </a:accent2>
      <a:accent3>
        <a:srgbClr val="727365"/>
      </a:accent3>
      <a:accent4>
        <a:srgbClr val="D5D5D7"/>
      </a:accent4>
      <a:accent5>
        <a:srgbClr val="565557"/>
      </a:accent5>
      <a:accent6>
        <a:srgbClr val="BFB8A6"/>
      </a:accent6>
      <a:hlink>
        <a:srgbClr val="565557"/>
      </a:hlink>
      <a:folHlink>
        <a:srgbClr val="305B6E"/>
      </a:folHlink>
    </a:clrScheme>
    <a:fontScheme name="US Army 2023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US Army 2023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  <a:miter/>
        </a:ln>
      </a:spPr>
      <a:bodyPr/>
      <a:lstStyle>
        <a:defPPr algn="ctr">
          <a:lnSpc>
            <a:spcPct val="95000"/>
          </a:lnSpc>
          <a:defRPr sz="17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rgbClr val="FFFFFF"/>
        </a:fontRef>
      </a:style>
    </a:spDef>
    <a:lnDef>
      <a:spPr>
        <a:ln w="12700" cap="flat">
          <a:miter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rgbClr val="FFFFFF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95000"/>
          </a:lnSpc>
          <a:spcBef>
            <a:spcPts val="1000"/>
          </a:spcBef>
          <a:buSzPct val="100000"/>
          <a:buFont typeface="Arial"/>
          <a:buChar char="▪"/>
          <a:defRPr sz="1700"/>
        </a:defPPr>
      </a:lstStyle>
    </a:txDef>
  </a:objectDefaults>
  <a:extraClrSchemeLst/>
  <a:custClrLst>
    <a:custClr name="Army Black">
      <a:srgbClr val="221F20"/>
    </a:custClr>
    <a:custClr name="Army Gold">
      <a:srgbClr val="FFCC01"/>
    </a:custClr>
    <a:custClr name="White">
      <a:srgbClr val="FFFFFF"/>
    </a:custClr>
    <a:custClr name="Army Green">
      <a:srgbClr val="2F372F"/>
    </a:custClr>
    <a:custClr name="Tan">
      <a:srgbClr val="F1E4C7"/>
    </a:custClr>
    <a:custClr name="Field 01">
      <a:srgbClr val="727365"/>
    </a:custClr>
    <a:custClr name="Field 02">
      <a:srgbClr val="BFB8A6"/>
    </a:custClr>
    <a:custClr name="Gray 01">
      <a:srgbClr val="565557"/>
    </a:custClr>
    <a:custClr name="Gray 02">
      <a:srgbClr val="D5D5D7"/>
    </a:custClr>
    <a:custClr name="Highlight Orange">
      <a:srgbClr val="F16521"/>
    </a:custClr>
    <a:custClr name="Highlight Green">
      <a:srgbClr val="2DAA27"/>
    </a:custClr>
    <a:custClr name="Highlight Red">
      <a:srgbClr val="CF0000"/>
    </a:custClr>
  </a:custClrLst>
  <a:extLst>
    <a:ext uri="{05A4C25C-085E-4340-85A3-A5531E510DB2}">
      <thm15:themeFamily xmlns:thm15="http://schemas.microsoft.com/office/thememl/2012/main" name="US Army PowerPoint 16x9 12Feb2023" id="{3EB2FCAD-453B-4F97-9379-31EB449BB4A1}" vid="{CCBAEC26-5D3F-44DD-9C13-DB69982D462A}"/>
    </a:ext>
  </a:extLst>
</a:theme>
</file>

<file path=ppt/theme/theme2.xml><?xml version="1.0" encoding="utf-8"?>
<a:theme xmlns:a="http://schemas.openxmlformats.org/drawingml/2006/main" name="US Army 2023">
  <a:themeElements>
    <a:clrScheme name="US Army 2023 Colors">
      <a:dk1>
        <a:srgbClr val="221F20"/>
      </a:dk1>
      <a:lt1>
        <a:srgbClr val="FFFFFF"/>
      </a:lt1>
      <a:dk2>
        <a:srgbClr val="221F20"/>
      </a:dk2>
      <a:lt2>
        <a:srgbClr val="FFCC01"/>
      </a:lt2>
      <a:accent1>
        <a:srgbClr val="221F20"/>
      </a:accent1>
      <a:accent2>
        <a:srgbClr val="FFCC01"/>
      </a:accent2>
      <a:accent3>
        <a:srgbClr val="727365"/>
      </a:accent3>
      <a:accent4>
        <a:srgbClr val="D5D5D7"/>
      </a:accent4>
      <a:accent5>
        <a:srgbClr val="565557"/>
      </a:accent5>
      <a:accent6>
        <a:srgbClr val="BFB8A6"/>
      </a:accent6>
      <a:hlink>
        <a:srgbClr val="565557"/>
      </a:hlink>
      <a:folHlink>
        <a:srgbClr val="565557"/>
      </a:folHlink>
    </a:clrScheme>
    <a:fontScheme name="US Army 2023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US Army 2023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  <a:miter/>
        </a:ln>
      </a:spPr>
      <a:bodyPr/>
      <a:lstStyle>
        <a:defPPr algn="ctr">
          <a:lnSpc>
            <a:spcPct val="95000"/>
          </a:lnSpc>
          <a:defRPr sz="17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rgbClr val="FFFFFF"/>
        </a:fontRef>
      </a:style>
    </a:spDef>
    <a:lnDef>
      <a:spPr>
        <a:ln w="12700" cap="flat">
          <a:miter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rgbClr val="FFFFFF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95000"/>
          </a:lnSpc>
          <a:spcBef>
            <a:spcPts val="1000"/>
          </a:spcBef>
          <a:buSzPct val="100000"/>
          <a:buFont typeface="Arial"/>
          <a:buChar char="▪"/>
          <a:defRPr sz="1700"/>
        </a:defPPr>
      </a:lstStyle>
    </a:txDef>
  </a:objectDefaults>
  <a:extraClrSchemeLst/>
  <a:custClrLst>
    <a:custClr name="Army Black">
      <a:srgbClr val="221F20"/>
    </a:custClr>
    <a:custClr name="Army Gold">
      <a:srgbClr val="FFCC01"/>
    </a:custClr>
    <a:custClr name="White">
      <a:srgbClr val="FFFFFF"/>
    </a:custClr>
    <a:custClr name="Army Green">
      <a:srgbClr val="2F372F"/>
    </a:custClr>
    <a:custClr name="Tan">
      <a:srgbClr val="F1E4C7"/>
    </a:custClr>
    <a:custClr name="Field 01">
      <a:srgbClr val="727365"/>
    </a:custClr>
    <a:custClr name="Field 02">
      <a:srgbClr val="BFB8A6"/>
    </a:custClr>
    <a:custClr name="Gray 01">
      <a:srgbClr val="565557"/>
    </a:custClr>
    <a:custClr name="Gray 02">
      <a:srgbClr val="D5D5D7"/>
    </a:custClr>
    <a:custClr name="Highlight Orange">
      <a:srgbClr val="F16521"/>
    </a:custClr>
    <a:custClr name="Highlight Green">
      <a:srgbClr val="2DAA27"/>
    </a:custClr>
    <a:custClr name="Highlight Red">
      <a:srgbClr val="CF0000"/>
    </a:custClr>
  </a:custClrLst>
</a:theme>
</file>

<file path=ppt/theme/theme3.xml><?xml version="1.0" encoding="utf-8"?>
<a:theme xmlns:a="http://schemas.openxmlformats.org/drawingml/2006/main" name="US Army 2023">
  <a:themeElements>
    <a:clrScheme name="US Army 2023 Colors">
      <a:dk1>
        <a:srgbClr val="221F20"/>
      </a:dk1>
      <a:lt1>
        <a:srgbClr val="FFFFFF"/>
      </a:lt1>
      <a:dk2>
        <a:srgbClr val="221F20"/>
      </a:dk2>
      <a:lt2>
        <a:srgbClr val="FFCC01"/>
      </a:lt2>
      <a:accent1>
        <a:srgbClr val="221F20"/>
      </a:accent1>
      <a:accent2>
        <a:srgbClr val="FFCC01"/>
      </a:accent2>
      <a:accent3>
        <a:srgbClr val="727365"/>
      </a:accent3>
      <a:accent4>
        <a:srgbClr val="D5D5D7"/>
      </a:accent4>
      <a:accent5>
        <a:srgbClr val="565557"/>
      </a:accent5>
      <a:accent6>
        <a:srgbClr val="BFB8A6"/>
      </a:accent6>
      <a:hlink>
        <a:srgbClr val="565557"/>
      </a:hlink>
      <a:folHlink>
        <a:srgbClr val="565557"/>
      </a:folHlink>
    </a:clrScheme>
    <a:fontScheme name="US Army 2023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US Army 2023 Effect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127000" dist="63500" dir="2700000" algn="b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ln>
          <a:noFill/>
          <a:miter/>
        </a:ln>
      </a:spPr>
      <a:bodyPr/>
      <a:lstStyle>
        <a:defPPr algn="ctr">
          <a:lnSpc>
            <a:spcPct val="95000"/>
          </a:lnSpc>
          <a:defRPr sz="1700"/>
        </a:defPPr>
      </a:lstStyle>
      <a:style>
        <a:lnRef idx="0">
          <a:schemeClr val="accent1"/>
        </a:lnRef>
        <a:fillRef idx="1">
          <a:schemeClr val="accent1"/>
        </a:fillRef>
        <a:effectRef idx="0">
          <a:srgbClr val="000000"/>
        </a:effectRef>
        <a:fontRef idx="minor">
          <a:srgbClr val="FFFFFF"/>
        </a:fontRef>
      </a:style>
    </a:spDef>
    <a:lnDef>
      <a:spPr>
        <a:ln w="12700" cap="flat">
          <a:miter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rgbClr val="000000"/>
        </a:effectRef>
        <a:fontRef idx="minor">
          <a:srgbClr val="FFFFFF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82880" indent="-182880">
          <a:lnSpc>
            <a:spcPct val="95000"/>
          </a:lnSpc>
          <a:spcBef>
            <a:spcPts val="1000"/>
          </a:spcBef>
          <a:buSzPct val="100000"/>
          <a:buFont typeface="Arial"/>
          <a:buChar char="▪"/>
          <a:defRPr sz="1700"/>
        </a:defPPr>
      </a:lstStyle>
    </a:txDef>
  </a:objectDefaults>
  <a:extraClrSchemeLst/>
  <a:custClrLst>
    <a:custClr name="Army Black">
      <a:srgbClr val="221F20"/>
    </a:custClr>
    <a:custClr name="Army Gold">
      <a:srgbClr val="FFCC01"/>
    </a:custClr>
    <a:custClr name="White">
      <a:srgbClr val="FFFFFF"/>
    </a:custClr>
    <a:custClr name="Army Green">
      <a:srgbClr val="2F372F"/>
    </a:custClr>
    <a:custClr name="Tan">
      <a:srgbClr val="F1E4C7"/>
    </a:custClr>
    <a:custClr name="Field 01">
      <a:srgbClr val="727365"/>
    </a:custClr>
    <a:custClr name="Field 02">
      <a:srgbClr val="BFB8A6"/>
    </a:custClr>
    <a:custClr name="Gray 01">
      <a:srgbClr val="565557"/>
    </a:custClr>
    <a:custClr name="Gray 02">
      <a:srgbClr val="D5D5D7"/>
    </a:custClr>
    <a:custClr name="Highlight Orange">
      <a:srgbClr val="F16521"/>
    </a:custClr>
    <a:custClr name="Highlight Green">
      <a:srgbClr val="2DAA27"/>
    </a:custClr>
    <a:custClr name="Highlight Red">
      <a:srgbClr val="CF0000"/>
    </a:custClr>
  </a:custClr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C6715070294EF41ABFEDE79FE1E8754" ma:contentTypeVersion="17" ma:contentTypeDescription="Create a new document." ma:contentTypeScope="" ma:versionID="8fac0bed152012663e339450b4c88316">
  <xsd:schema xmlns:xsd="http://www.w3.org/2001/XMLSchema" xmlns:xs="http://www.w3.org/2001/XMLSchema" xmlns:p="http://schemas.microsoft.com/office/2006/metadata/properties" xmlns:ns1="http://schemas.microsoft.com/sharepoint/v3" xmlns:ns3="51fd4f3f-1d02-4bbc-b06c-dfbac6b1adcd" xmlns:ns4="af947787-dd0a-4c7a-be58-4edbcb08396c" targetNamespace="http://schemas.microsoft.com/office/2006/metadata/properties" ma:root="true" ma:fieldsID="450ca05b74a87d76fbf5429ea24eab6d" ns1:_="" ns3:_="" ns4:_="">
    <xsd:import namespace="http://schemas.microsoft.com/sharepoint/v3"/>
    <xsd:import namespace="51fd4f3f-1d02-4bbc-b06c-dfbac6b1adcd"/>
    <xsd:import namespace="af947787-dd0a-4c7a-be58-4edbcb08396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_activity" minOccurs="0"/>
                <xsd:element ref="ns4:MediaServiceDateTaken" minOccurs="0"/>
                <xsd:element ref="ns1:_ip_UnifiedCompliancePolicyProperties" minOccurs="0"/>
                <xsd:element ref="ns1:_ip_UnifiedCompliancePolicyUIAction" minOccurs="0"/>
                <xsd:element ref="ns4:MediaServiceObjectDetectorVersions" minOccurs="0"/>
                <xsd:element ref="ns4:MediaServiceSearchProperties" minOccurs="0"/>
                <xsd:element ref="ns4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fd4f3f-1d02-4bbc-b06c-dfbac6b1adc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947787-dd0a-4c7a-be58-4edbcb0839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f947787-dd0a-4c7a-be58-4edbcb08396c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3633A890-D627-48B9-B5D2-C5685F99A2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645373B-FE27-4238-AADB-138C3C0852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1fd4f3f-1d02-4bbc-b06c-dfbac6b1adcd"/>
    <ds:schemaRef ds:uri="af947787-dd0a-4c7a-be58-4edbcb08396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6118E0-77E6-44A1-9CD0-B8D7E3F9F39A}">
  <ds:schemaRefs>
    <ds:schemaRef ds:uri="http://purl.org/dc/dcmitype/"/>
    <ds:schemaRef ds:uri="http://schemas.microsoft.com/sharepoint/v3"/>
    <ds:schemaRef ds:uri="http://schemas.microsoft.com/office/infopath/2007/PartnerControls"/>
    <ds:schemaRef ds:uri="af947787-dd0a-4c7a-be58-4edbcb08396c"/>
    <ds:schemaRef ds:uri="51fd4f3f-1d02-4bbc-b06c-dfbac6b1adcd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17484</TotalTime>
  <Words>2935</Words>
  <Application>Microsoft Office PowerPoint</Application>
  <PresentationFormat>Widescreen</PresentationFormat>
  <Paragraphs>381</Paragraphs>
  <Slides>28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ＭＳ Ｐゴシック</vt:lpstr>
      <vt:lpstr>Arial</vt:lpstr>
      <vt:lpstr>Arial Bold</vt:lpstr>
      <vt:lpstr>US Army 2023 AFC DEVCOM Logo</vt:lpstr>
      <vt:lpstr>Everything wrong with modern ai (and how solir is going to fix it)</vt:lpstr>
      <vt:lpstr>outline</vt:lpstr>
      <vt:lpstr>How we got here: my bio</vt:lpstr>
      <vt:lpstr>How we got here: my bio</vt:lpstr>
      <vt:lpstr>How we got here: my program (2022–present)</vt:lpstr>
      <vt:lpstr>How we got here: my career, summary</vt:lpstr>
      <vt:lpstr>How we got here: industry</vt:lpstr>
      <vt:lpstr>How we got here: Army/dod</vt:lpstr>
      <vt:lpstr>How we got here: scattered related work</vt:lpstr>
      <vt:lpstr>STATE OF THE ART IN AI/ML</vt:lpstr>
      <vt:lpstr>Universal Function Approximation Theorems</vt:lpstr>
      <vt:lpstr>Purely correlative mathematics</vt:lpstr>
      <vt:lpstr>Purely correlative mathematics</vt:lpstr>
      <vt:lpstr>Purely correlative mathematics</vt:lpstr>
      <vt:lpstr>Next-token prediction</vt:lpstr>
      <vt:lpstr>Next-token prediction</vt:lpstr>
      <vt:lpstr>outcomes of sota AI</vt:lpstr>
      <vt:lpstr>outcomes of sota agentic AI</vt:lpstr>
      <vt:lpstr>outcomes of sota agentic AI</vt:lpstr>
      <vt:lpstr>outcomes of sota agentic AI</vt:lpstr>
      <vt:lpstr>outcomes of sota agentic AI</vt:lpstr>
      <vt:lpstr>What we have</vt:lpstr>
      <vt:lpstr>What we need</vt:lpstr>
      <vt:lpstr>Why ontologies?</vt:lpstr>
      <vt:lpstr>Why ontologies?</vt:lpstr>
      <vt:lpstr>holy grail(s)</vt:lpstr>
      <vt:lpstr>PowerPoint Presentation</vt:lpstr>
      <vt:lpstr>PowerPoint Presentation</vt:lpstr>
    </vt:vector>
  </TitlesOfParts>
  <Manager/>
  <Company>Army Golden Master Program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Chisholm, Karen S CTR USARMY AFC G3-5-7 (USA)</dc:creator>
  <cp:keywords/>
  <dc:description/>
  <cp:lastModifiedBy>Hyatt, John S CIV USARMY DEVCOM (USA)</cp:lastModifiedBy>
  <cp:revision>33</cp:revision>
  <dcterms:created xsi:type="dcterms:W3CDTF">2023-02-27T13:25:14Z</dcterms:created>
  <dcterms:modified xsi:type="dcterms:W3CDTF">2026-10-07T16:20:45Z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0x0101002C6715070294EF41ABFEDE79FE1E8754</vt:lpwstr>
  </property>
  <property fmtid="{D5CDD505-2E9C-101B-9397-08002B2CF9AE}" pid="3" name="Group">
    <vt:lpwstr>PowerPoint</vt:lpwstr>
  </property>
  <property fmtid="{D5CDD505-2E9C-101B-9397-08002B2CF9AE}" pid="4" name="Order">
    <vt:r8>123500</vt:r8>
  </property>
  <property fmtid="{D5CDD505-2E9C-101B-9397-08002B2CF9AE}" pid="5" name="vti_imgdate">
    <vt:lpwstr/>
  </property>
  <property fmtid="{D5CDD505-2E9C-101B-9397-08002B2CF9AE}" pid="6" name="WorkflowChangePath">
    <vt:lpwstr>fa62ed53-5d34-4242-83f6-2fedcb8fc24a,5;fa62ed53-5d34-4242-83f6-2fedcb8fc24a,7;fa62ed53-5d34-4242-83f6-2fedcb8fc24a,2;fa62ed53-5d34-4242-83f6-2fedcb8fc24a,4;dfd8c1a5-7e80-402e-bbd4-d70f76979df3,6;dfd8c1a5-7e80-402e-bbd4-d70f76979df3,8;6658a819-f4f6-4bcb-b46658a819-f4f6-4bcb-b4d5-fb3b8e71c8d7,6;6658a819-f4f6-4bcb-b4d5-fb3b8e71c8d7,8;</vt:lpwstr>
  </property>
  <property fmtid="{D5CDD505-2E9C-101B-9397-08002B2CF9AE}" pid="7" name="_NewReviewCycle">
    <vt:lpwstr/>
  </property>
  <property fmtid="{D5CDD505-2E9C-101B-9397-08002B2CF9AE}" pid="8" name="MediaServiceImageTags">
    <vt:lpwstr/>
  </property>
</Properties>
</file>